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99"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5" r:id="rId18"/>
    <p:sldId id="276" r:id="rId19"/>
    <p:sldId id="274" r:id="rId20"/>
    <p:sldId id="294" r:id="rId21"/>
    <p:sldId id="286" r:id="rId22"/>
    <p:sldId id="287" r:id="rId23"/>
    <p:sldId id="288" r:id="rId24"/>
    <p:sldId id="292" r:id="rId25"/>
    <p:sldId id="293" r:id="rId26"/>
    <p:sldId id="289" r:id="rId27"/>
    <p:sldId id="279" r:id="rId28"/>
    <p:sldId id="280" r:id="rId29"/>
    <p:sldId id="281" r:id="rId30"/>
    <p:sldId id="277" r:id="rId31"/>
    <p:sldId id="278" r:id="rId32"/>
    <p:sldId id="290" r:id="rId33"/>
    <p:sldId id="291" r:id="rId34"/>
    <p:sldId id="282" r:id="rId35"/>
    <p:sldId id="283" r:id="rId36"/>
    <p:sldId id="284" r:id="rId37"/>
    <p:sldId id="285" r:id="rId38"/>
    <p:sldId id="295" r:id="rId39"/>
    <p:sldId id="296" r:id="rId40"/>
    <p:sldId id="297" r:id="rId41"/>
    <p:sldId id="298" r:id="rId4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s/slide24.xml"/><Relationship Id="rId7" Type="http://schemas.openxmlformats.org/officeDocument/2006/relationships/image" Target="../media/image8.png"/><Relationship Id="rId2" Type="http://schemas.openxmlformats.org/officeDocument/2006/relationships/slide" Target="../slides/slide21.xml"/><Relationship Id="rId1" Type="http://schemas.openxmlformats.org/officeDocument/2006/relationships/slide" Target="../slides/slide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s/slide26.xm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5C1B6-EC6C-437F-BE93-0F971297ECF1}" type="doc">
      <dgm:prSet loTypeId="urn:microsoft.com/office/officeart/2005/8/layout/vList3" loCatId="list" qsTypeId="urn:microsoft.com/office/officeart/2005/8/quickstyle/simple1" qsCatId="simple" csTypeId="urn:microsoft.com/office/officeart/2005/8/colors/accent1_2" csCatId="accent1" phldr="1"/>
      <dgm:spPr/>
    </dgm:pt>
    <dgm:pt modelId="{6EDB8C52-64D5-419C-A960-4D4AA13907AE}">
      <dgm:prSet phldrT="[Text]"/>
      <dgm:spPr>
        <a:solidFill>
          <a:schemeClr val="bg2">
            <a:lumMod val="60000"/>
            <a:lumOff val="40000"/>
          </a:schemeClr>
        </a:solidFill>
      </dgm:spPr>
      <dgm:t>
        <a:bodyPr/>
        <a:lstStyle/>
        <a:p>
          <a:r>
            <a:rPr lang="sk-SK" b="1" dirty="0" smtClean="0">
              <a:latin typeface="Arial" pitchFamily="34" charset="0"/>
              <a:cs typeface="Arial" pitchFamily="34" charset="0"/>
            </a:rPr>
            <a:t>Výkonná časť </a:t>
          </a:r>
          <a:br>
            <a:rPr lang="sk-SK" b="1" dirty="0" smtClean="0">
              <a:latin typeface="Arial" pitchFamily="34" charset="0"/>
              <a:cs typeface="Arial" pitchFamily="34" charset="0"/>
            </a:rPr>
          </a:br>
          <a:r>
            <a:rPr lang="sk-SK" dirty="0" smtClean="0">
              <a:solidFill>
                <a:schemeClr val="bg1"/>
              </a:solidFill>
              <a:latin typeface="Arial" pitchFamily="34" charset="0"/>
              <a:cs typeface="Arial" pitchFamily="34" charset="0"/>
              <a:hlinkClick xmlns:r="http://schemas.openxmlformats.org/officeDocument/2006/relationships" r:id="rId1" action="ppaction://hlinksldjump"/>
            </a:rPr>
            <a:t>základná jednotka</a:t>
          </a:r>
          <a:endParaRPr lang="sk-SK" dirty="0">
            <a:solidFill>
              <a:schemeClr val="bg1"/>
            </a:solidFill>
            <a:latin typeface="Arial" pitchFamily="34" charset="0"/>
            <a:cs typeface="Arial" pitchFamily="34" charset="0"/>
          </a:endParaRPr>
        </a:p>
      </dgm:t>
    </dgm:pt>
    <dgm:pt modelId="{4EC7DB53-97FF-45A9-BFD1-12E09CD3306D}" type="parTrans" cxnId="{BF52591B-ABC4-4806-BD56-932CB162AC90}">
      <dgm:prSet/>
      <dgm:spPr/>
      <dgm:t>
        <a:bodyPr/>
        <a:lstStyle/>
        <a:p>
          <a:endParaRPr lang="sk-SK"/>
        </a:p>
      </dgm:t>
    </dgm:pt>
    <dgm:pt modelId="{748A2235-43E5-46BF-962F-CF6AE881A7D3}" type="sibTrans" cxnId="{BF52591B-ABC4-4806-BD56-932CB162AC90}">
      <dgm:prSet/>
      <dgm:spPr/>
      <dgm:t>
        <a:bodyPr/>
        <a:lstStyle/>
        <a:p>
          <a:endParaRPr lang="sk-SK"/>
        </a:p>
      </dgm:t>
    </dgm:pt>
    <dgm:pt modelId="{BBD30D82-AC78-4C35-B39F-07179E6E2D9D}">
      <dgm:prSet phldrT="[Text]"/>
      <dgm:spPr>
        <a:solidFill>
          <a:srgbClr val="002060"/>
        </a:solidFill>
      </dgm:spPr>
      <dgm:t>
        <a:bodyPr/>
        <a:lstStyle/>
        <a:p>
          <a:r>
            <a:rPr lang="sk-SK" b="1" dirty="0" smtClean="0">
              <a:latin typeface="Arial" pitchFamily="34" charset="0"/>
              <a:cs typeface="Arial" pitchFamily="34" charset="0"/>
            </a:rPr>
            <a:t>Vstupné zariadenia </a:t>
          </a:r>
          <a:br>
            <a:rPr lang="sk-SK" b="1" dirty="0" smtClean="0">
              <a:latin typeface="Arial" pitchFamily="34" charset="0"/>
              <a:cs typeface="Arial" pitchFamily="34" charset="0"/>
            </a:rPr>
          </a:br>
          <a:r>
            <a:rPr lang="sk-SK" dirty="0" smtClean="0">
              <a:solidFill>
                <a:schemeClr val="bg1"/>
              </a:solidFill>
              <a:latin typeface="Arial" pitchFamily="34" charset="0"/>
              <a:cs typeface="Arial" pitchFamily="34" charset="0"/>
              <a:hlinkClick xmlns:r="http://schemas.openxmlformats.org/officeDocument/2006/relationships" r:id="rId2" action="ppaction://hlinksldjump"/>
            </a:rPr>
            <a:t>klávesnica a myš</a:t>
          </a:r>
          <a:endParaRPr lang="sk-SK" dirty="0" smtClean="0">
            <a:solidFill>
              <a:schemeClr val="bg1"/>
            </a:solidFill>
            <a:latin typeface="Arial" pitchFamily="34" charset="0"/>
            <a:cs typeface="Arial" pitchFamily="34" charset="0"/>
          </a:endParaRPr>
        </a:p>
      </dgm:t>
    </dgm:pt>
    <dgm:pt modelId="{2EF01605-FBC4-4B58-983E-6854148A12DB}" type="parTrans" cxnId="{0950417A-3D86-490B-BC68-0A7426F71E61}">
      <dgm:prSet/>
      <dgm:spPr/>
      <dgm:t>
        <a:bodyPr/>
        <a:lstStyle/>
        <a:p>
          <a:endParaRPr lang="sk-SK"/>
        </a:p>
      </dgm:t>
    </dgm:pt>
    <dgm:pt modelId="{345BD9FA-B36D-4813-9EFC-97F209456CBC}" type="sibTrans" cxnId="{0950417A-3D86-490B-BC68-0A7426F71E61}">
      <dgm:prSet/>
      <dgm:spPr/>
      <dgm:t>
        <a:bodyPr/>
        <a:lstStyle/>
        <a:p>
          <a:endParaRPr lang="sk-SK"/>
        </a:p>
      </dgm:t>
    </dgm:pt>
    <dgm:pt modelId="{E6CF3217-0E1D-478E-8C71-1066BC098540}">
      <dgm:prSet phldrT="[Text]"/>
      <dgm:spPr/>
      <dgm:t>
        <a:bodyPr/>
        <a:lstStyle/>
        <a:p>
          <a:r>
            <a:rPr lang="sk-SK" b="1" dirty="0" smtClean="0">
              <a:latin typeface="Arial" pitchFamily="34" charset="0"/>
              <a:cs typeface="Arial" pitchFamily="34" charset="0"/>
            </a:rPr>
            <a:t>Výstupné zariadenie</a:t>
          </a:r>
          <a:br>
            <a:rPr lang="sk-SK" b="1" dirty="0" smtClean="0">
              <a:latin typeface="Arial" pitchFamily="34" charset="0"/>
              <a:cs typeface="Arial" pitchFamily="34" charset="0"/>
            </a:rPr>
          </a:br>
          <a:r>
            <a:rPr lang="sk-SK" dirty="0" smtClean="0">
              <a:solidFill>
                <a:schemeClr val="bg1"/>
              </a:solidFill>
              <a:latin typeface="Arial" pitchFamily="34" charset="0"/>
              <a:cs typeface="Arial" pitchFamily="34" charset="0"/>
              <a:hlinkClick xmlns:r="http://schemas.openxmlformats.org/officeDocument/2006/relationships" r:id="rId3" action="ppaction://hlinksldjump"/>
            </a:rPr>
            <a:t>monitor</a:t>
          </a:r>
          <a:endParaRPr lang="sk-SK" dirty="0" smtClean="0">
            <a:solidFill>
              <a:schemeClr val="bg1"/>
            </a:solidFill>
            <a:latin typeface="Arial" pitchFamily="34" charset="0"/>
            <a:cs typeface="Arial" pitchFamily="34" charset="0"/>
          </a:endParaRPr>
        </a:p>
      </dgm:t>
    </dgm:pt>
    <dgm:pt modelId="{2AA6AE01-0BEF-4347-A9C9-595BB3626098}" type="parTrans" cxnId="{075FE505-FA25-414F-943A-2EC027759019}">
      <dgm:prSet/>
      <dgm:spPr/>
      <dgm:t>
        <a:bodyPr/>
        <a:lstStyle/>
        <a:p>
          <a:endParaRPr lang="sk-SK"/>
        </a:p>
      </dgm:t>
    </dgm:pt>
    <dgm:pt modelId="{E1264BAC-DAAD-4A2D-954C-0639277F499E}" type="sibTrans" cxnId="{075FE505-FA25-414F-943A-2EC027759019}">
      <dgm:prSet/>
      <dgm:spPr/>
      <dgm:t>
        <a:bodyPr/>
        <a:lstStyle/>
        <a:p>
          <a:endParaRPr lang="sk-SK"/>
        </a:p>
      </dgm:t>
    </dgm:pt>
    <dgm:pt modelId="{1978ECF8-B992-4F0B-9248-62D06BA17C09}">
      <dgm:prSet phldrT="[Text]"/>
      <dgm:spPr>
        <a:solidFill>
          <a:srgbClr val="92D050"/>
        </a:solidFill>
      </dgm:spPr>
      <dgm:t>
        <a:bodyPr/>
        <a:lstStyle/>
        <a:p>
          <a:r>
            <a:rPr lang="sk-SK" b="1" dirty="0" smtClean="0">
              <a:latin typeface="Arial" pitchFamily="34" charset="0"/>
              <a:cs typeface="Arial" pitchFamily="34" charset="0"/>
            </a:rPr>
            <a:t>Prídavné vstupné a výstupné zariadenia</a:t>
          </a:r>
          <a:r>
            <a:rPr lang="sk-SK" dirty="0" smtClean="0">
              <a:latin typeface="Arial" pitchFamily="34" charset="0"/>
              <a:cs typeface="Arial" pitchFamily="34" charset="0"/>
            </a:rPr>
            <a:t> </a:t>
          </a:r>
          <a:br>
            <a:rPr lang="sk-SK" dirty="0" smtClean="0">
              <a:latin typeface="Arial" pitchFamily="34" charset="0"/>
              <a:cs typeface="Arial" pitchFamily="34" charset="0"/>
            </a:rPr>
          </a:br>
          <a:r>
            <a:rPr lang="sk-SK" dirty="0" smtClean="0">
              <a:latin typeface="Arial" pitchFamily="34" charset="0"/>
              <a:cs typeface="Arial" pitchFamily="34" charset="0"/>
              <a:hlinkClick xmlns:r="http://schemas.openxmlformats.org/officeDocument/2006/relationships" r:id="rId4" action="ppaction://hlinksldjump"/>
            </a:rPr>
            <a:t>Karty, </a:t>
          </a:r>
          <a:r>
            <a:rPr lang="sk-SK" dirty="0" smtClean="0">
              <a:solidFill>
                <a:schemeClr val="bg1"/>
              </a:solidFill>
              <a:latin typeface="Arial" pitchFamily="34" charset="0"/>
              <a:cs typeface="Arial" pitchFamily="34" charset="0"/>
              <a:hlinkClick xmlns:r="http://schemas.openxmlformats.org/officeDocument/2006/relationships" r:id="rId4" action="ppaction://hlinksldjump"/>
            </a:rPr>
            <a:t>skener, </a:t>
          </a:r>
          <a:r>
            <a:rPr lang="sk-SK" dirty="0" err="1" smtClean="0">
              <a:solidFill>
                <a:schemeClr val="bg1"/>
              </a:solidFill>
              <a:latin typeface="Arial" pitchFamily="34" charset="0"/>
              <a:cs typeface="Arial" pitchFamily="34" charset="0"/>
              <a:hlinkClick xmlns:r="http://schemas.openxmlformats.org/officeDocument/2006/relationships" r:id="rId4" action="ppaction://hlinksldjump"/>
            </a:rPr>
            <a:t>tablet</a:t>
          </a:r>
          <a:r>
            <a:rPr lang="sk-SK" dirty="0" smtClean="0">
              <a:solidFill>
                <a:schemeClr val="bg1"/>
              </a:solidFill>
              <a:latin typeface="Arial" pitchFamily="34" charset="0"/>
              <a:cs typeface="Arial" pitchFamily="34" charset="0"/>
              <a:hlinkClick xmlns:r="http://schemas.openxmlformats.org/officeDocument/2006/relationships" r:id="rId4" action="ppaction://hlinksldjump"/>
            </a:rPr>
            <a:t>, tlačiareň, ...</a:t>
          </a:r>
          <a:endParaRPr lang="sk-SK" dirty="0" smtClean="0">
            <a:solidFill>
              <a:schemeClr val="bg1"/>
            </a:solidFill>
            <a:latin typeface="Arial" pitchFamily="34" charset="0"/>
            <a:cs typeface="Arial" pitchFamily="34" charset="0"/>
          </a:endParaRPr>
        </a:p>
      </dgm:t>
    </dgm:pt>
    <dgm:pt modelId="{CAB97803-86D3-4964-A7B8-F3A29BEA121B}" type="parTrans" cxnId="{7A1A7D38-C364-4490-83B7-656206BFD687}">
      <dgm:prSet/>
      <dgm:spPr/>
      <dgm:t>
        <a:bodyPr/>
        <a:lstStyle/>
        <a:p>
          <a:endParaRPr lang="sk-SK"/>
        </a:p>
      </dgm:t>
    </dgm:pt>
    <dgm:pt modelId="{4DA17211-2E81-4833-A980-78FFA2CD955E}" type="sibTrans" cxnId="{7A1A7D38-C364-4490-83B7-656206BFD687}">
      <dgm:prSet/>
      <dgm:spPr/>
      <dgm:t>
        <a:bodyPr/>
        <a:lstStyle/>
        <a:p>
          <a:endParaRPr lang="sk-SK"/>
        </a:p>
      </dgm:t>
    </dgm:pt>
    <dgm:pt modelId="{EFEA5893-E805-4A7D-9541-5989A5F51848}" type="pres">
      <dgm:prSet presAssocID="{5975C1B6-EC6C-437F-BE93-0F971297ECF1}" presName="linearFlow" presStyleCnt="0">
        <dgm:presLayoutVars>
          <dgm:dir/>
          <dgm:resizeHandles val="exact"/>
        </dgm:presLayoutVars>
      </dgm:prSet>
      <dgm:spPr/>
    </dgm:pt>
    <dgm:pt modelId="{5C6591DE-2ECA-463A-A706-44A3296410AF}" type="pres">
      <dgm:prSet presAssocID="{6EDB8C52-64D5-419C-A960-4D4AA13907AE}" presName="composite" presStyleCnt="0"/>
      <dgm:spPr/>
    </dgm:pt>
    <dgm:pt modelId="{3506D143-491B-4475-A784-7EFF064672DF}" type="pres">
      <dgm:prSet presAssocID="{6EDB8C52-64D5-419C-A960-4D4AA13907AE}" presName="imgShp" presStyleLbl="fgImgPlace1" presStyleIdx="0" presStyleCnt="4"/>
      <dgm:spPr>
        <a:blipFill rotWithShape="0">
          <a:blip xmlns:r="http://schemas.openxmlformats.org/officeDocument/2006/relationships" r:embed="rId5"/>
          <a:stretch>
            <a:fillRect/>
          </a:stretch>
        </a:blipFill>
      </dgm:spPr>
    </dgm:pt>
    <dgm:pt modelId="{DB3FD93D-CA6F-45C7-9F23-9FD719296C5D}" type="pres">
      <dgm:prSet presAssocID="{6EDB8C52-64D5-419C-A960-4D4AA13907AE}" presName="txShp" presStyleLbl="node1" presStyleIdx="0" presStyleCnt="4" custLinFactNeighborX="-346" custLinFactNeighborY="-153">
        <dgm:presLayoutVars>
          <dgm:bulletEnabled val="1"/>
        </dgm:presLayoutVars>
      </dgm:prSet>
      <dgm:spPr/>
      <dgm:t>
        <a:bodyPr/>
        <a:lstStyle/>
        <a:p>
          <a:endParaRPr lang="sk-SK"/>
        </a:p>
      </dgm:t>
    </dgm:pt>
    <dgm:pt modelId="{2D26DE18-FEDA-4670-A02E-3C0EE51E6BD3}" type="pres">
      <dgm:prSet presAssocID="{748A2235-43E5-46BF-962F-CF6AE881A7D3}" presName="spacing" presStyleCnt="0"/>
      <dgm:spPr/>
    </dgm:pt>
    <dgm:pt modelId="{42924AE4-2D6F-417A-947A-4E658F487EF9}" type="pres">
      <dgm:prSet presAssocID="{BBD30D82-AC78-4C35-B39F-07179E6E2D9D}" presName="composite" presStyleCnt="0"/>
      <dgm:spPr/>
    </dgm:pt>
    <dgm:pt modelId="{9FCC2896-B5D1-4731-B454-FEC3C172D4E2}" type="pres">
      <dgm:prSet presAssocID="{BBD30D82-AC78-4C35-B39F-07179E6E2D9D}" presName="imgShp" presStyleLbl="fgImgPlace1" presStyleIdx="1" presStyleCnt="4" custLinFactNeighborX="-27"/>
      <dgm:spPr>
        <a:blipFill rotWithShape="0">
          <a:blip xmlns:r="http://schemas.openxmlformats.org/officeDocument/2006/relationships" r:embed="rId6"/>
          <a:stretch>
            <a:fillRect/>
          </a:stretch>
        </a:blipFill>
      </dgm:spPr>
    </dgm:pt>
    <dgm:pt modelId="{C8D33FCE-EABA-4686-9753-D3E6F644B7DA}" type="pres">
      <dgm:prSet presAssocID="{BBD30D82-AC78-4C35-B39F-07179E6E2D9D}" presName="txShp" presStyleLbl="node1" presStyleIdx="1" presStyleCnt="4">
        <dgm:presLayoutVars>
          <dgm:bulletEnabled val="1"/>
        </dgm:presLayoutVars>
      </dgm:prSet>
      <dgm:spPr/>
      <dgm:t>
        <a:bodyPr/>
        <a:lstStyle/>
        <a:p>
          <a:endParaRPr lang="sk-SK"/>
        </a:p>
      </dgm:t>
    </dgm:pt>
    <dgm:pt modelId="{90BF3112-2D77-4640-9F3F-080CF66A1481}" type="pres">
      <dgm:prSet presAssocID="{345BD9FA-B36D-4813-9EFC-97F209456CBC}" presName="spacing" presStyleCnt="0"/>
      <dgm:spPr/>
    </dgm:pt>
    <dgm:pt modelId="{0C89B790-115C-4545-8C45-BC40E0B39724}" type="pres">
      <dgm:prSet presAssocID="{E6CF3217-0E1D-478E-8C71-1066BC098540}" presName="composite" presStyleCnt="0"/>
      <dgm:spPr/>
    </dgm:pt>
    <dgm:pt modelId="{844C3C2C-C640-4543-8376-4317735303D4}" type="pres">
      <dgm:prSet presAssocID="{E6CF3217-0E1D-478E-8C71-1066BC098540}" presName="imgShp" presStyleLbl="fgImgPlace1" presStyleIdx="2" presStyleCnt="4"/>
      <dgm:spPr>
        <a:blipFill rotWithShape="0">
          <a:blip xmlns:r="http://schemas.openxmlformats.org/officeDocument/2006/relationships" r:embed="rId7"/>
          <a:stretch>
            <a:fillRect/>
          </a:stretch>
        </a:blipFill>
      </dgm:spPr>
    </dgm:pt>
    <dgm:pt modelId="{F2D54C54-5009-4CAE-8695-B17586458CC6}" type="pres">
      <dgm:prSet presAssocID="{E6CF3217-0E1D-478E-8C71-1066BC098540}" presName="txShp" presStyleLbl="node1" presStyleIdx="2" presStyleCnt="4">
        <dgm:presLayoutVars>
          <dgm:bulletEnabled val="1"/>
        </dgm:presLayoutVars>
      </dgm:prSet>
      <dgm:spPr/>
      <dgm:t>
        <a:bodyPr/>
        <a:lstStyle/>
        <a:p>
          <a:endParaRPr lang="sk-SK"/>
        </a:p>
      </dgm:t>
    </dgm:pt>
    <dgm:pt modelId="{4DEB0B3F-FDB1-43DC-BAAE-00EFFD0F6379}" type="pres">
      <dgm:prSet presAssocID="{E1264BAC-DAAD-4A2D-954C-0639277F499E}" presName="spacing" presStyleCnt="0"/>
      <dgm:spPr/>
    </dgm:pt>
    <dgm:pt modelId="{64E5B054-8D07-4B66-80F4-6C266EBEFF3C}" type="pres">
      <dgm:prSet presAssocID="{1978ECF8-B992-4F0B-9248-62D06BA17C09}" presName="composite" presStyleCnt="0"/>
      <dgm:spPr/>
    </dgm:pt>
    <dgm:pt modelId="{1EE80FE0-830A-4B9C-B1C6-3221AB9F408A}" type="pres">
      <dgm:prSet presAssocID="{1978ECF8-B992-4F0B-9248-62D06BA17C09}" presName="imgShp" presStyleLbl="fgImgPlace1" presStyleIdx="3" presStyleCnt="4"/>
      <dgm:spPr>
        <a:blipFill rotWithShape="0">
          <a:blip xmlns:r="http://schemas.openxmlformats.org/officeDocument/2006/relationships" r:embed="rId8"/>
          <a:stretch>
            <a:fillRect/>
          </a:stretch>
        </a:blipFill>
      </dgm:spPr>
    </dgm:pt>
    <dgm:pt modelId="{2E3FBAE6-03E1-4205-B591-92FC45E80F15}" type="pres">
      <dgm:prSet presAssocID="{1978ECF8-B992-4F0B-9248-62D06BA17C09}" presName="txShp" presStyleLbl="node1" presStyleIdx="3" presStyleCnt="4">
        <dgm:presLayoutVars>
          <dgm:bulletEnabled val="1"/>
        </dgm:presLayoutVars>
      </dgm:prSet>
      <dgm:spPr/>
      <dgm:t>
        <a:bodyPr/>
        <a:lstStyle/>
        <a:p>
          <a:endParaRPr lang="sk-SK"/>
        </a:p>
      </dgm:t>
    </dgm:pt>
  </dgm:ptLst>
  <dgm:cxnLst>
    <dgm:cxn modelId="{32094416-C611-48FA-9B65-74432AFE8441}" type="presOf" srcId="{E6CF3217-0E1D-478E-8C71-1066BC098540}" destId="{F2D54C54-5009-4CAE-8695-B17586458CC6}" srcOrd="0" destOrd="0" presId="urn:microsoft.com/office/officeart/2005/8/layout/vList3"/>
    <dgm:cxn modelId="{0F0ACE0F-8261-438D-A313-013411C0F864}" type="presOf" srcId="{5975C1B6-EC6C-437F-BE93-0F971297ECF1}" destId="{EFEA5893-E805-4A7D-9541-5989A5F51848}" srcOrd="0" destOrd="0" presId="urn:microsoft.com/office/officeart/2005/8/layout/vList3"/>
    <dgm:cxn modelId="{BF52591B-ABC4-4806-BD56-932CB162AC90}" srcId="{5975C1B6-EC6C-437F-BE93-0F971297ECF1}" destId="{6EDB8C52-64D5-419C-A960-4D4AA13907AE}" srcOrd="0" destOrd="0" parTransId="{4EC7DB53-97FF-45A9-BFD1-12E09CD3306D}" sibTransId="{748A2235-43E5-46BF-962F-CF6AE881A7D3}"/>
    <dgm:cxn modelId="{7A1A7D38-C364-4490-83B7-656206BFD687}" srcId="{5975C1B6-EC6C-437F-BE93-0F971297ECF1}" destId="{1978ECF8-B992-4F0B-9248-62D06BA17C09}" srcOrd="3" destOrd="0" parTransId="{CAB97803-86D3-4964-A7B8-F3A29BEA121B}" sibTransId="{4DA17211-2E81-4833-A980-78FFA2CD955E}"/>
    <dgm:cxn modelId="{075FE505-FA25-414F-943A-2EC027759019}" srcId="{5975C1B6-EC6C-437F-BE93-0F971297ECF1}" destId="{E6CF3217-0E1D-478E-8C71-1066BC098540}" srcOrd="2" destOrd="0" parTransId="{2AA6AE01-0BEF-4347-A9C9-595BB3626098}" sibTransId="{E1264BAC-DAAD-4A2D-954C-0639277F499E}"/>
    <dgm:cxn modelId="{C1D361C8-F2D2-41EE-8B34-4A9894EB9D4E}" type="presOf" srcId="{1978ECF8-B992-4F0B-9248-62D06BA17C09}" destId="{2E3FBAE6-03E1-4205-B591-92FC45E80F15}" srcOrd="0" destOrd="0" presId="urn:microsoft.com/office/officeart/2005/8/layout/vList3"/>
    <dgm:cxn modelId="{8A2CDBE0-FC7B-4BBA-98AB-E0BD6CD19086}" type="presOf" srcId="{BBD30D82-AC78-4C35-B39F-07179E6E2D9D}" destId="{C8D33FCE-EABA-4686-9753-D3E6F644B7DA}" srcOrd="0" destOrd="0" presId="urn:microsoft.com/office/officeart/2005/8/layout/vList3"/>
    <dgm:cxn modelId="{0950417A-3D86-490B-BC68-0A7426F71E61}" srcId="{5975C1B6-EC6C-437F-BE93-0F971297ECF1}" destId="{BBD30D82-AC78-4C35-B39F-07179E6E2D9D}" srcOrd="1" destOrd="0" parTransId="{2EF01605-FBC4-4B58-983E-6854148A12DB}" sibTransId="{345BD9FA-B36D-4813-9EFC-97F209456CBC}"/>
    <dgm:cxn modelId="{B23B7760-838A-4812-ACE4-4B5B1C7E1E6A}" type="presOf" srcId="{6EDB8C52-64D5-419C-A960-4D4AA13907AE}" destId="{DB3FD93D-CA6F-45C7-9F23-9FD719296C5D}" srcOrd="0" destOrd="0" presId="urn:microsoft.com/office/officeart/2005/8/layout/vList3"/>
    <dgm:cxn modelId="{5D3D688E-4BC6-4EFC-BE23-545C47C788FF}" type="presParOf" srcId="{EFEA5893-E805-4A7D-9541-5989A5F51848}" destId="{5C6591DE-2ECA-463A-A706-44A3296410AF}" srcOrd="0" destOrd="0" presId="urn:microsoft.com/office/officeart/2005/8/layout/vList3"/>
    <dgm:cxn modelId="{0854CB6C-F05F-4945-9144-0535BB66A312}" type="presParOf" srcId="{5C6591DE-2ECA-463A-A706-44A3296410AF}" destId="{3506D143-491B-4475-A784-7EFF064672DF}" srcOrd="0" destOrd="0" presId="urn:microsoft.com/office/officeart/2005/8/layout/vList3"/>
    <dgm:cxn modelId="{9414BEF3-8602-4847-9E52-93D0EB80F3B5}" type="presParOf" srcId="{5C6591DE-2ECA-463A-A706-44A3296410AF}" destId="{DB3FD93D-CA6F-45C7-9F23-9FD719296C5D}" srcOrd="1" destOrd="0" presId="urn:microsoft.com/office/officeart/2005/8/layout/vList3"/>
    <dgm:cxn modelId="{CED95431-BD73-4F89-8483-425CE6C3292F}" type="presParOf" srcId="{EFEA5893-E805-4A7D-9541-5989A5F51848}" destId="{2D26DE18-FEDA-4670-A02E-3C0EE51E6BD3}" srcOrd="1" destOrd="0" presId="urn:microsoft.com/office/officeart/2005/8/layout/vList3"/>
    <dgm:cxn modelId="{82939684-52AD-4C51-A781-10E7529A13AC}" type="presParOf" srcId="{EFEA5893-E805-4A7D-9541-5989A5F51848}" destId="{42924AE4-2D6F-417A-947A-4E658F487EF9}" srcOrd="2" destOrd="0" presId="urn:microsoft.com/office/officeart/2005/8/layout/vList3"/>
    <dgm:cxn modelId="{08A14B0D-23F9-4476-84F6-679EEC77EB63}" type="presParOf" srcId="{42924AE4-2D6F-417A-947A-4E658F487EF9}" destId="{9FCC2896-B5D1-4731-B454-FEC3C172D4E2}" srcOrd="0" destOrd="0" presId="urn:microsoft.com/office/officeart/2005/8/layout/vList3"/>
    <dgm:cxn modelId="{3B28F066-8EB0-4C75-8BC0-06EA6BB53BA9}" type="presParOf" srcId="{42924AE4-2D6F-417A-947A-4E658F487EF9}" destId="{C8D33FCE-EABA-4686-9753-D3E6F644B7DA}" srcOrd="1" destOrd="0" presId="urn:microsoft.com/office/officeart/2005/8/layout/vList3"/>
    <dgm:cxn modelId="{380D858E-6D6A-4A18-B714-130DFE616DD5}" type="presParOf" srcId="{EFEA5893-E805-4A7D-9541-5989A5F51848}" destId="{90BF3112-2D77-4640-9F3F-080CF66A1481}" srcOrd="3" destOrd="0" presId="urn:microsoft.com/office/officeart/2005/8/layout/vList3"/>
    <dgm:cxn modelId="{9022A32E-3F78-4EDE-8CB6-B7502CFC7833}" type="presParOf" srcId="{EFEA5893-E805-4A7D-9541-5989A5F51848}" destId="{0C89B790-115C-4545-8C45-BC40E0B39724}" srcOrd="4" destOrd="0" presId="urn:microsoft.com/office/officeart/2005/8/layout/vList3"/>
    <dgm:cxn modelId="{5E55ADB5-2BCF-4E39-88E7-179A75926831}" type="presParOf" srcId="{0C89B790-115C-4545-8C45-BC40E0B39724}" destId="{844C3C2C-C640-4543-8376-4317735303D4}" srcOrd="0" destOrd="0" presId="urn:microsoft.com/office/officeart/2005/8/layout/vList3"/>
    <dgm:cxn modelId="{47AF5F11-693F-45DA-9CC0-D0E6DEA2E834}" type="presParOf" srcId="{0C89B790-115C-4545-8C45-BC40E0B39724}" destId="{F2D54C54-5009-4CAE-8695-B17586458CC6}" srcOrd="1" destOrd="0" presId="urn:microsoft.com/office/officeart/2005/8/layout/vList3"/>
    <dgm:cxn modelId="{943DAE9A-BA25-4736-82BB-E9C4CBC4A502}" type="presParOf" srcId="{EFEA5893-E805-4A7D-9541-5989A5F51848}" destId="{4DEB0B3F-FDB1-43DC-BAAE-00EFFD0F6379}" srcOrd="5" destOrd="0" presId="urn:microsoft.com/office/officeart/2005/8/layout/vList3"/>
    <dgm:cxn modelId="{1FAEEBFC-DC1F-45E2-B6D7-425B63C608E7}" type="presParOf" srcId="{EFEA5893-E805-4A7D-9541-5989A5F51848}" destId="{64E5B054-8D07-4B66-80F4-6C266EBEFF3C}" srcOrd="6" destOrd="0" presId="urn:microsoft.com/office/officeart/2005/8/layout/vList3"/>
    <dgm:cxn modelId="{9EB85916-38DC-4BE9-B70C-AA694EA1306B}" type="presParOf" srcId="{64E5B054-8D07-4B66-80F4-6C266EBEFF3C}" destId="{1EE80FE0-830A-4B9C-B1C6-3221AB9F408A}" srcOrd="0" destOrd="0" presId="urn:microsoft.com/office/officeart/2005/8/layout/vList3"/>
    <dgm:cxn modelId="{589A6982-FC87-45EE-B278-3493BEB823E9}" type="presParOf" srcId="{64E5B054-8D07-4B66-80F4-6C266EBEFF3C}" destId="{2E3FBAE6-03E1-4205-B591-92FC45E80F15}"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3FD93D-CA6F-45C7-9F23-9FD719296C5D}">
      <dsp:nvSpPr>
        <dsp:cNvPr id="0" name=""/>
        <dsp:cNvSpPr/>
      </dsp:nvSpPr>
      <dsp:spPr>
        <a:xfrm rot="10800000">
          <a:off x="1214460" y="0"/>
          <a:ext cx="4053840" cy="829627"/>
        </a:xfrm>
        <a:prstGeom prst="homePlate">
          <a:avLst/>
        </a:prstGeom>
        <a:solidFill>
          <a:schemeClr val="bg2">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Výkonná časť </a:t>
          </a:r>
          <a:br>
            <a:rPr lang="sk-SK" sz="1700" b="1" kern="1200" dirty="0" smtClean="0">
              <a:latin typeface="Arial" pitchFamily="34" charset="0"/>
              <a:cs typeface="Arial" pitchFamily="34" charset="0"/>
            </a:rPr>
          </a:b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základná jednotka</a:t>
          </a:r>
          <a:endParaRPr lang="sk-SK" sz="1700" kern="1200" dirty="0">
            <a:solidFill>
              <a:schemeClr val="bg1"/>
            </a:solidFill>
            <a:latin typeface="Arial" pitchFamily="34" charset="0"/>
            <a:cs typeface="Arial" pitchFamily="34" charset="0"/>
          </a:endParaRPr>
        </a:p>
      </dsp:txBody>
      <dsp:txXfrm rot="10800000">
        <a:off x="1214460" y="0"/>
        <a:ext cx="4053840" cy="829627"/>
      </dsp:txXfrm>
    </dsp:sp>
    <dsp:sp modelId="{3506D143-491B-4475-A784-7EFF064672DF}">
      <dsp:nvSpPr>
        <dsp:cNvPr id="0" name=""/>
        <dsp:cNvSpPr/>
      </dsp:nvSpPr>
      <dsp:spPr>
        <a:xfrm>
          <a:off x="813673" y="1270"/>
          <a:ext cx="829627" cy="829627"/>
        </a:xfrm>
        <a:prstGeom prst="ellipse">
          <a:avLst/>
        </a:prstGeom>
        <a:blipFill rotWithShape="0">
          <a:blip xmlns:r="http://schemas.openxmlformats.org/officeDocument/2006/relationships" r:embed="rId1"/>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8D33FCE-EABA-4686-9753-D3E6F644B7DA}">
      <dsp:nvSpPr>
        <dsp:cNvPr id="0" name=""/>
        <dsp:cNvSpPr/>
      </dsp:nvSpPr>
      <dsp:spPr>
        <a:xfrm rot="10800000">
          <a:off x="1228486" y="1078547"/>
          <a:ext cx="4053840" cy="829627"/>
        </a:xfrm>
        <a:prstGeom prst="homePlate">
          <a:avLst/>
        </a:prstGeom>
        <a:solidFill>
          <a:srgbClr val="00206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Vstupné zariadenia </a:t>
          </a:r>
          <a:br>
            <a:rPr lang="sk-SK" sz="1700" b="1" kern="1200" dirty="0" smtClean="0">
              <a:latin typeface="Arial" pitchFamily="34" charset="0"/>
              <a:cs typeface="Arial" pitchFamily="34" charset="0"/>
            </a:rPr>
          </a:b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klávesnica a myš</a:t>
          </a:r>
          <a:endParaRPr lang="sk-SK" sz="1700" kern="1200" dirty="0" smtClean="0">
            <a:solidFill>
              <a:schemeClr val="bg1"/>
            </a:solidFill>
            <a:latin typeface="Arial" pitchFamily="34" charset="0"/>
            <a:cs typeface="Arial" pitchFamily="34" charset="0"/>
          </a:endParaRPr>
        </a:p>
      </dsp:txBody>
      <dsp:txXfrm rot="10800000">
        <a:off x="1228486" y="1078547"/>
        <a:ext cx="4053840" cy="829627"/>
      </dsp:txXfrm>
    </dsp:sp>
    <dsp:sp modelId="{9FCC2896-B5D1-4731-B454-FEC3C172D4E2}">
      <dsp:nvSpPr>
        <dsp:cNvPr id="0" name=""/>
        <dsp:cNvSpPr/>
      </dsp:nvSpPr>
      <dsp:spPr>
        <a:xfrm>
          <a:off x="813449" y="1078547"/>
          <a:ext cx="829627" cy="829627"/>
        </a:xfrm>
        <a:prstGeom prst="ellipse">
          <a:avLst/>
        </a:prstGeom>
        <a:blipFill rotWithShape="0">
          <a:blip xmlns:r="http://schemas.openxmlformats.org/officeDocument/2006/relationships" r:embed="rId2"/>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F2D54C54-5009-4CAE-8695-B17586458CC6}">
      <dsp:nvSpPr>
        <dsp:cNvPr id="0" name=""/>
        <dsp:cNvSpPr/>
      </dsp:nvSpPr>
      <dsp:spPr>
        <a:xfrm rot="10800000">
          <a:off x="1228486" y="2155825"/>
          <a:ext cx="4053840" cy="829627"/>
        </a:xfrm>
        <a:prstGeom prst="homePlate">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Výstupné zariadenie</a:t>
          </a:r>
          <a:br>
            <a:rPr lang="sk-SK" sz="1700" b="1" kern="1200" dirty="0" smtClean="0">
              <a:latin typeface="Arial" pitchFamily="34" charset="0"/>
              <a:cs typeface="Arial" pitchFamily="34" charset="0"/>
            </a:rPr>
          </a:b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monitor</a:t>
          </a:r>
          <a:endParaRPr lang="sk-SK" sz="1700" kern="1200" dirty="0" smtClean="0">
            <a:solidFill>
              <a:schemeClr val="bg1"/>
            </a:solidFill>
            <a:latin typeface="Arial" pitchFamily="34" charset="0"/>
            <a:cs typeface="Arial" pitchFamily="34" charset="0"/>
          </a:endParaRPr>
        </a:p>
      </dsp:txBody>
      <dsp:txXfrm rot="10800000">
        <a:off x="1228486" y="2155825"/>
        <a:ext cx="4053840" cy="829627"/>
      </dsp:txXfrm>
    </dsp:sp>
    <dsp:sp modelId="{844C3C2C-C640-4543-8376-4317735303D4}">
      <dsp:nvSpPr>
        <dsp:cNvPr id="0" name=""/>
        <dsp:cNvSpPr/>
      </dsp:nvSpPr>
      <dsp:spPr>
        <a:xfrm>
          <a:off x="813673" y="2155825"/>
          <a:ext cx="829627" cy="829627"/>
        </a:xfrm>
        <a:prstGeom prst="ellipse">
          <a:avLst/>
        </a:prstGeom>
        <a:blipFill rotWithShape="0">
          <a:blip xmlns:r="http://schemas.openxmlformats.org/officeDocument/2006/relationships" r:embed="rId3"/>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E3FBAE6-03E1-4205-B591-92FC45E80F15}">
      <dsp:nvSpPr>
        <dsp:cNvPr id="0" name=""/>
        <dsp:cNvSpPr/>
      </dsp:nvSpPr>
      <dsp:spPr>
        <a:xfrm rot="10800000">
          <a:off x="1228486" y="3233102"/>
          <a:ext cx="4053840" cy="829627"/>
        </a:xfrm>
        <a:prstGeom prst="homePlate">
          <a:avLst/>
        </a:prstGeom>
        <a:solidFill>
          <a:srgbClr val="92D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64770" rIns="120904" bIns="64770" numCol="1" spcCol="1270" anchor="ctr" anchorCtr="0">
          <a:noAutofit/>
        </a:bodyPr>
        <a:lstStyle/>
        <a:p>
          <a:pPr lvl="0" algn="ctr" defTabSz="755650">
            <a:lnSpc>
              <a:spcPct val="90000"/>
            </a:lnSpc>
            <a:spcBef>
              <a:spcPct val="0"/>
            </a:spcBef>
            <a:spcAft>
              <a:spcPct val="35000"/>
            </a:spcAft>
          </a:pPr>
          <a:r>
            <a:rPr lang="sk-SK" sz="1700" b="1" kern="1200" dirty="0" smtClean="0">
              <a:latin typeface="Arial" pitchFamily="34" charset="0"/>
              <a:cs typeface="Arial" pitchFamily="34" charset="0"/>
            </a:rPr>
            <a:t>Prídavné vstupné a výstupné zariadenia</a:t>
          </a:r>
          <a:r>
            <a:rPr lang="sk-SK" sz="1700" kern="1200" dirty="0" smtClean="0">
              <a:latin typeface="Arial" pitchFamily="34" charset="0"/>
              <a:cs typeface="Arial" pitchFamily="34" charset="0"/>
            </a:rPr>
            <a:t> </a:t>
          </a:r>
          <a:br>
            <a:rPr lang="sk-SK" sz="1700" kern="1200" dirty="0" smtClean="0">
              <a:latin typeface="Arial" pitchFamily="34" charset="0"/>
              <a:cs typeface="Arial" pitchFamily="34" charset="0"/>
            </a:rPr>
          </a:br>
          <a:r>
            <a:rPr lang="sk-SK" sz="1700" kern="1200" dirty="0" smtClean="0">
              <a:latin typeface="Arial" pitchFamily="34" charset="0"/>
              <a:cs typeface="Arial" pitchFamily="34" charset="0"/>
              <a:hlinkClick xmlns:r="http://schemas.openxmlformats.org/officeDocument/2006/relationships" r:id="" action="ppaction://hlinksldjump"/>
            </a:rPr>
            <a:t>Karty, </a:t>
          </a: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skener, </a:t>
          </a:r>
          <a:r>
            <a:rPr lang="sk-SK" sz="1700" kern="1200" dirty="0" err="1" smtClean="0">
              <a:solidFill>
                <a:schemeClr val="bg1"/>
              </a:solidFill>
              <a:latin typeface="Arial" pitchFamily="34" charset="0"/>
              <a:cs typeface="Arial" pitchFamily="34" charset="0"/>
              <a:hlinkClick xmlns:r="http://schemas.openxmlformats.org/officeDocument/2006/relationships" r:id="" action="ppaction://hlinksldjump"/>
            </a:rPr>
            <a:t>tablet</a:t>
          </a:r>
          <a:r>
            <a:rPr lang="sk-SK" sz="1700" kern="1200" dirty="0" smtClean="0">
              <a:solidFill>
                <a:schemeClr val="bg1"/>
              </a:solidFill>
              <a:latin typeface="Arial" pitchFamily="34" charset="0"/>
              <a:cs typeface="Arial" pitchFamily="34" charset="0"/>
              <a:hlinkClick xmlns:r="http://schemas.openxmlformats.org/officeDocument/2006/relationships" r:id="" action="ppaction://hlinksldjump"/>
            </a:rPr>
            <a:t>, tlačiareň, ...</a:t>
          </a:r>
          <a:endParaRPr lang="sk-SK" sz="1700" kern="1200" dirty="0" smtClean="0">
            <a:solidFill>
              <a:schemeClr val="bg1"/>
            </a:solidFill>
            <a:latin typeface="Arial" pitchFamily="34" charset="0"/>
            <a:cs typeface="Arial" pitchFamily="34" charset="0"/>
          </a:endParaRPr>
        </a:p>
      </dsp:txBody>
      <dsp:txXfrm rot="10800000">
        <a:off x="1228486" y="3233102"/>
        <a:ext cx="4053840" cy="829627"/>
      </dsp:txXfrm>
    </dsp:sp>
    <dsp:sp modelId="{1EE80FE0-830A-4B9C-B1C6-3221AB9F408A}">
      <dsp:nvSpPr>
        <dsp:cNvPr id="0" name=""/>
        <dsp:cNvSpPr/>
      </dsp:nvSpPr>
      <dsp:spPr>
        <a:xfrm>
          <a:off x="813673" y="3233102"/>
          <a:ext cx="829627" cy="829627"/>
        </a:xfrm>
        <a:prstGeom prst="ellipse">
          <a:avLst/>
        </a:prstGeom>
        <a:blipFill rotWithShape="0">
          <a:blip xmlns:r="http://schemas.openxmlformats.org/officeDocument/2006/relationships" r:embed="rId4"/>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5933-FE5F-465B-88E1-5683E2577238}" type="datetimeFigureOut">
              <a:rPr lang="sk-SK" smtClean="0"/>
              <a:pPr/>
              <a:t>24. 10. 2012</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D06140-B574-4F1C-9DF2-D930CF702981}"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4</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9</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Úloha: Rozdeliť</a:t>
            </a:r>
            <a:r>
              <a:rPr lang="sk-SK" baseline="0" dirty="0" smtClean="0"/>
              <a:t> žiakov do 4 skupín, kde členovia skupiny budú vyhľadávať informácie o :</a:t>
            </a:r>
          </a:p>
          <a:p>
            <a:pPr lvl="0"/>
            <a:r>
              <a:rPr lang="sk-SK" sz="1200" kern="1200" dirty="0" smtClean="0">
                <a:solidFill>
                  <a:schemeClr val="tx1"/>
                </a:solidFill>
                <a:latin typeface="+mn-lt"/>
                <a:ea typeface="+mn-ea"/>
                <a:cs typeface="+mn-cs"/>
              </a:rPr>
              <a:t>1) Základná (matičná) doska</a:t>
            </a:r>
          </a:p>
          <a:p>
            <a:pPr lvl="0"/>
            <a:r>
              <a:rPr lang="sk-SK" sz="1200" kern="1200" dirty="0" smtClean="0">
                <a:solidFill>
                  <a:schemeClr val="tx1"/>
                </a:solidFill>
                <a:latin typeface="+mn-lt"/>
                <a:ea typeface="+mn-ea"/>
                <a:cs typeface="+mn-cs"/>
              </a:rPr>
              <a:t>2) Procesor</a:t>
            </a:r>
          </a:p>
          <a:p>
            <a:pPr lvl="0"/>
            <a:r>
              <a:rPr lang="sk-SK" sz="1200" kern="1200" dirty="0" smtClean="0">
                <a:solidFill>
                  <a:schemeClr val="tx1"/>
                </a:solidFill>
                <a:latin typeface="+mn-lt"/>
                <a:ea typeface="+mn-ea"/>
                <a:cs typeface="+mn-cs"/>
              </a:rPr>
              <a:t>3) Operačná pamäť</a:t>
            </a:r>
          </a:p>
          <a:p>
            <a:r>
              <a:rPr lang="sk-SK" sz="1200" kern="1200" dirty="0" smtClean="0">
                <a:solidFill>
                  <a:schemeClr val="tx1"/>
                </a:solidFill>
                <a:latin typeface="+mn-lt"/>
                <a:ea typeface="+mn-ea"/>
                <a:cs typeface="+mn-cs"/>
              </a:rPr>
              <a:t>4) Diskové zariadenia</a:t>
            </a:r>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10</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12</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Poznámka: Veľkokapacitné prenosné diskety  typu ZIP s kapacitou 100 a 200 MB a SYQUEST s kapacitou 135 a 270 MB.</a:t>
            </a:r>
          </a:p>
          <a:p>
            <a:endParaRPr lang="sk-SK" dirty="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19</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dirty="0" smtClean="0"/>
              <a:t>Úloha:</a:t>
            </a:r>
            <a:r>
              <a:rPr lang="sk-SK" baseline="0" dirty="0" smtClean="0"/>
              <a:t> Vyhľadať na internete ďalšie video o skladaní počítača. A zaujímavé odkazy si poslať na e-mailovú adresu.</a:t>
            </a:r>
            <a:endParaRPr lang="sk-SK" baseline="0" dirty="0"/>
          </a:p>
          <a:p>
            <a:r>
              <a:rPr lang="sk-SK" baseline="0" dirty="0" smtClean="0"/>
              <a:t>Poukázať na dlhšie a podrobnejšie video na </a:t>
            </a:r>
            <a:r>
              <a:rPr lang="sk-SK" baseline="0" dirty="0" err="1" smtClean="0"/>
              <a:t>youtube</a:t>
            </a:r>
            <a:r>
              <a:rPr lang="sk-SK" baseline="0" dirty="0" smtClean="0"/>
              <a:t> pod názvom </a:t>
            </a:r>
            <a:r>
              <a:rPr lang="sk-SK" b="1" dirty="0" smtClean="0"/>
              <a:t>Filip </a:t>
            </a:r>
            <a:r>
              <a:rPr lang="sk-SK" b="1" dirty="0" err="1" smtClean="0"/>
              <a:t>Križ</a:t>
            </a:r>
            <a:r>
              <a:rPr lang="sk-SK" b="1" dirty="0" smtClean="0"/>
              <a:t> - Ako poskladať PC </a:t>
            </a:r>
          </a:p>
          <a:p>
            <a:r>
              <a:rPr lang="sk-SK" b="1" dirty="0" smtClean="0"/>
              <a:t>(http://www.youtube.com/watch?v=nsnE1Nr-7eE&amp;feature=related)</a:t>
            </a:r>
            <a:endParaRPr lang="sk-SK" baseline="0" dirty="0" smtClean="0"/>
          </a:p>
        </p:txBody>
      </p:sp>
      <p:sp>
        <p:nvSpPr>
          <p:cNvPr id="4" name="Zástupný symbol čísla snímky 3"/>
          <p:cNvSpPr>
            <a:spLocks noGrp="1"/>
          </p:cNvSpPr>
          <p:nvPr>
            <p:ph type="sldNum" sz="quarter" idx="10"/>
          </p:nvPr>
        </p:nvSpPr>
        <p:spPr/>
        <p:txBody>
          <a:bodyPr/>
          <a:lstStyle/>
          <a:p>
            <a:fld id="{9CD06140-B574-4F1C-9DF2-D930CF702981}" type="slidenum">
              <a:rPr lang="sk-SK" smtClean="0"/>
              <a:pPr/>
              <a:t>20</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smtClean="0"/>
              <a:t>Kliknite sem a upravte štýl predlohy podnadpisov.</a:t>
            </a:r>
            <a:endParaRPr kumimoji="0" lang="en-US"/>
          </a:p>
        </p:txBody>
      </p:sp>
      <p:sp>
        <p:nvSpPr>
          <p:cNvPr id="28" name="Zástupný symbol dátumu 27"/>
          <p:cNvSpPr>
            <a:spLocks noGrp="1"/>
          </p:cNvSpPr>
          <p:nvPr>
            <p:ph type="dt" sz="half" idx="10"/>
          </p:nvPr>
        </p:nvSpPr>
        <p:spPr/>
        <p:txBody>
          <a:bodyPr/>
          <a:lstStyle/>
          <a:p>
            <a:r>
              <a:rPr lang="sk-SK" smtClean="0"/>
              <a:t>6.4.2012</a:t>
            </a:r>
            <a:endParaRPr lang="sk-SK"/>
          </a:p>
        </p:txBody>
      </p:sp>
      <p:sp>
        <p:nvSpPr>
          <p:cNvPr id="17" name="Zástupný symbol päty 16"/>
          <p:cNvSpPr>
            <a:spLocks noGrp="1"/>
          </p:cNvSpPr>
          <p:nvPr>
            <p:ph type="ftr" sz="quarter" idx="11"/>
          </p:nvPr>
        </p:nvSpPr>
        <p:spPr/>
        <p:txBody>
          <a:bodyPr/>
          <a:lstStyle/>
          <a:p>
            <a:endParaRPr lang="sk-SK"/>
          </a:p>
        </p:txBody>
      </p:sp>
      <p:sp>
        <p:nvSpPr>
          <p:cNvPr id="7" name="Rovná spojnic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čísla snímky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Obdĺž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ĺžni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ovná spojnic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čísla snímky 5"/>
          <p:cNvSpPr>
            <a:spLocks noGrp="1"/>
          </p:cNvSpPr>
          <p:nvPr>
            <p:ph type="sldNum" sz="quarter" idx="12"/>
          </p:nvPr>
        </p:nvSpPr>
        <p:spPr>
          <a:xfrm>
            <a:off x="6915912" y="3009901"/>
            <a:ext cx="457200" cy="441325"/>
          </a:xfrm>
        </p:spPr>
        <p:txBody>
          <a:bodyPr/>
          <a:lstStyle/>
          <a:p>
            <a:fld id="{3B423577-A893-4ED1-B0E3-B0B7AEB12417}" type="slidenum">
              <a:rPr lang="sk-SK" smtClean="0"/>
              <a:pPr/>
              <a:t>‹#›</a:t>
            </a:fld>
            <a:endParaRPr lang="sk-SK"/>
          </a:p>
        </p:txBody>
      </p:sp>
      <p:sp>
        <p:nvSpPr>
          <p:cNvPr id="3" name="Zástupný symbol zvislého textu 2"/>
          <p:cNvSpPr>
            <a:spLocks noGrp="1"/>
          </p:cNvSpPr>
          <p:nvPr>
            <p:ph type="body" orient="vert" idx="1"/>
          </p:nvPr>
        </p:nvSpPr>
        <p:spPr>
          <a:xfrm>
            <a:off x="304800" y="304800"/>
            <a:ext cx="6553200" cy="5821366"/>
          </a:xfrm>
        </p:spPr>
        <p:txBody>
          <a:bodyPr vert="eaVert"/>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2" name="Zvislý nadpis 1"/>
          <p:cNvSpPr>
            <a:spLocks noGrp="1"/>
          </p:cNvSpPr>
          <p:nvPr>
            <p:ph type="title" orient="vert"/>
          </p:nvPr>
        </p:nvSpPr>
        <p:spPr>
          <a:xfrm>
            <a:off x="7391400" y="304801"/>
            <a:ext cx="1447800" cy="5851525"/>
          </a:xfrm>
        </p:spPr>
        <p:txBody>
          <a:bodyPr vert="eaVert"/>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sk-SK" smtClean="0"/>
              <a:t>Kliknite sem a upravte štýl predlohy nadpisov.</a:t>
            </a:r>
            <a:endParaRPr kumimoji="0" lang="en-US"/>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a:xfrm>
            <a:off x="4361688" y="1026372"/>
            <a:ext cx="457200" cy="441325"/>
          </a:xfrm>
        </p:spPr>
        <p:txBody>
          <a:bodyPr/>
          <a:lstStyle/>
          <a:p>
            <a:fld id="{3B423577-A893-4ED1-B0E3-B0B7AEB12417}" type="slidenum">
              <a:rPr lang="sk-SK" smtClean="0"/>
              <a:pPr/>
              <a:t>‹#›</a:t>
            </a:fld>
            <a:endParaRPr lang="sk-SK"/>
          </a:p>
        </p:txBody>
      </p:sp>
      <p:sp>
        <p:nvSpPr>
          <p:cNvPr id="8" name="Zástupný symbol obsahu 7"/>
          <p:cNvSpPr>
            <a:spLocks noGrp="1"/>
          </p:cNvSpPr>
          <p:nvPr>
            <p:ph sz="quarter" idx="1"/>
          </p:nvPr>
        </p:nvSpPr>
        <p:spPr>
          <a:xfrm>
            <a:off x="301752" y="1527048"/>
            <a:ext cx="8503920" cy="45720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17" name="Obdĺž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ĺžni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tex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smtClean="0"/>
              <a:t>Kliknite sem a upravte štýly predlohy textu.</a:t>
            </a:r>
          </a:p>
        </p:txBody>
      </p:sp>
      <p:sp>
        <p:nvSpPr>
          <p:cNvPr id="13" name="Obdĺžni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ĺžni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äty 4"/>
          <p:cNvSpPr>
            <a:spLocks noGrp="1"/>
          </p:cNvSpPr>
          <p:nvPr>
            <p:ph type="ftr" sz="quarter" idx="11"/>
          </p:nvPr>
        </p:nvSpPr>
        <p:spPr/>
        <p:txBody>
          <a:bodyPr/>
          <a:lstStyle/>
          <a:p>
            <a:endParaRPr lang="sk-SK"/>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8" name="Rovná spojnic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čísla snímky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sk-SK" smtClean="0"/>
              <a:t>Kliknite sem a upravte štýl predlohy nadpisov.</a:t>
            </a:r>
            <a:endParaRPr kumimoji="0" lang="en-US"/>
          </a:p>
        </p:txBody>
      </p:sp>
      <p:sp>
        <p:nvSpPr>
          <p:cNvPr id="5" name="Zástupný symbol dátumu 4"/>
          <p:cNvSpPr>
            <a:spLocks noGrp="1"/>
          </p:cNvSpPr>
          <p:nvPr>
            <p:ph type="dt" sz="half" idx="10"/>
          </p:nvPr>
        </p:nvSpPr>
        <p:spPr>
          <a:xfrm>
            <a:off x="5791200" y="6409944"/>
            <a:ext cx="3044952" cy="365760"/>
          </a:xfrm>
        </p:spPr>
        <p:txBody>
          <a:bodyPr/>
          <a:lstStyle/>
          <a:p>
            <a:r>
              <a:rPr lang="sk-SK" smtClean="0"/>
              <a:t>6.4.2012</a:t>
            </a:r>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B423577-A893-4ED1-B0E3-B0B7AEB12417}" type="slidenum">
              <a:rPr lang="sk-SK" smtClean="0"/>
              <a:pPr/>
              <a:t>‹#›</a:t>
            </a:fld>
            <a:endParaRPr lang="sk-SK"/>
          </a:p>
        </p:txBody>
      </p:sp>
      <p:sp>
        <p:nvSpPr>
          <p:cNvPr id="8" name="Rovná spojnic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obsahu 9"/>
          <p:cNvSpPr>
            <a:spLocks noGrp="1"/>
          </p:cNvSpPr>
          <p:nvPr>
            <p:ph sz="half" idx="1"/>
          </p:nvPr>
        </p:nvSpPr>
        <p:spPr>
          <a:xfrm>
            <a:off x="301752" y="1371600"/>
            <a:ext cx="4038600" cy="4681728"/>
          </a:xfrm>
        </p:spPr>
        <p:txBody>
          <a:bodyPr/>
          <a:lstStyle>
            <a:lvl1pPr>
              <a:defRPr sz="2500"/>
            </a:lvl1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2" name="Zástupný symbol obsahu 11"/>
          <p:cNvSpPr>
            <a:spLocks noGrp="1"/>
          </p:cNvSpPr>
          <p:nvPr>
            <p:ph sz="half" idx="2"/>
          </p:nvPr>
        </p:nvSpPr>
        <p:spPr>
          <a:xfrm>
            <a:off x="4800600" y="1371600"/>
            <a:ext cx="4038600" cy="4681728"/>
          </a:xfrm>
        </p:spPr>
        <p:txBody>
          <a:bodyPr/>
          <a:lstStyle>
            <a:lvl1pPr>
              <a:defRPr sz="2500"/>
            </a:lvl1p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Rovná spojnic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ĺžn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ĺžn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ĺžn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ĺžni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ĺžni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tex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4" name="Zástupný symbol tex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sk-SK" smtClean="0"/>
              <a:t>Kliknite sem a upravte štýly predlohy textu.</a:t>
            </a:r>
          </a:p>
        </p:txBody>
      </p:sp>
      <p:sp>
        <p:nvSpPr>
          <p:cNvPr id="7" name="Zástupný symbol dátumu 6"/>
          <p:cNvSpPr>
            <a:spLocks noGrp="1"/>
          </p:cNvSpPr>
          <p:nvPr>
            <p:ph type="dt" sz="half" idx="10"/>
          </p:nvPr>
        </p:nvSpPr>
        <p:spPr/>
        <p:txBody>
          <a:bodyPr/>
          <a:lstStyle/>
          <a:p>
            <a:r>
              <a:rPr lang="sk-SK" smtClean="0"/>
              <a:t>6.4.2012</a:t>
            </a:r>
            <a:endParaRPr lang="sk-SK"/>
          </a:p>
        </p:txBody>
      </p:sp>
      <p:sp>
        <p:nvSpPr>
          <p:cNvPr id="8" name="Zástupný symbol päty 7"/>
          <p:cNvSpPr>
            <a:spLocks noGrp="1"/>
          </p:cNvSpPr>
          <p:nvPr>
            <p:ph type="ftr" sz="quarter" idx="11"/>
          </p:nvPr>
        </p:nvSpPr>
        <p:spPr>
          <a:xfrm>
            <a:off x="304800" y="6409944"/>
            <a:ext cx="3581400" cy="365760"/>
          </a:xfrm>
        </p:spPr>
        <p:txBody>
          <a:bodyPr/>
          <a:lstStyle/>
          <a:p>
            <a:endParaRPr lang="sk-SK"/>
          </a:p>
        </p:txBody>
      </p:sp>
      <p:sp>
        <p:nvSpPr>
          <p:cNvPr id="15" name="Rovná spojnic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obsahu 23"/>
          <p:cNvSpPr>
            <a:spLocks noGrp="1"/>
          </p:cNvSpPr>
          <p:nvPr>
            <p:ph sz="quarter" idx="2"/>
          </p:nvPr>
        </p:nvSpPr>
        <p:spPr>
          <a:xfrm>
            <a:off x="301752" y="2471383"/>
            <a:ext cx="4041648" cy="3818404"/>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6" name="Zástupný symbol obsahu 25"/>
          <p:cNvSpPr>
            <a:spLocks noGrp="1"/>
          </p:cNvSpPr>
          <p:nvPr>
            <p:ph sz="quarter" idx="4"/>
          </p:nvPr>
        </p:nvSpPr>
        <p:spPr>
          <a:xfrm>
            <a:off x="4800600" y="2471383"/>
            <a:ext cx="4038600" cy="3822192"/>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čísla snímky 8"/>
          <p:cNvSpPr>
            <a:spLocks noGrp="1"/>
          </p:cNvSpPr>
          <p:nvPr>
            <p:ph type="sldNum" sz="quarter" idx="12"/>
          </p:nvPr>
        </p:nvSpPr>
        <p:spPr>
          <a:xfrm>
            <a:off x="4343400" y="1042416"/>
            <a:ext cx="457200" cy="441325"/>
          </a:xfrm>
        </p:spPr>
        <p:txBody>
          <a:bodyPr/>
          <a:lstStyle>
            <a:lvl1pPr algn="ctr">
              <a:defRPr/>
            </a:lvl1pPr>
          </a:lstStyle>
          <a:p>
            <a:fld id="{3B423577-A893-4ED1-B0E3-B0B7AEB12417}" type="slidenum">
              <a:rPr lang="sk-SK" smtClean="0"/>
              <a:pPr/>
              <a:t>‹#›</a:t>
            </a:fld>
            <a:endParaRPr lang="sk-SK"/>
          </a:p>
        </p:txBody>
      </p:sp>
      <p:sp>
        <p:nvSpPr>
          <p:cNvPr id="23" name="Nadpis 22"/>
          <p:cNvSpPr>
            <a:spLocks noGrp="1"/>
          </p:cNvSpPr>
          <p:nvPr>
            <p:ph type="title"/>
          </p:nvPr>
        </p:nvSpPr>
        <p:spPr/>
        <p:txBody>
          <a:bodyPr rtlCol="0" anchor="b" anchorCtr="0"/>
          <a:lstStyle/>
          <a:p>
            <a:r>
              <a:rPr kumimoji="0" lang="sk-SK" smtClean="0"/>
              <a:t>Kliknite sem a upravte štýl predlohy nadpisov.</a:t>
            </a:r>
            <a:endParaRPr kumimoji="0" lang="en-US"/>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smtClean="0"/>
              <a:t>Kliknite sem a upravte štýl predlohy nadpisov.</a:t>
            </a:r>
            <a:endParaRPr kumimoji="0" lang="en-US"/>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a:xfrm>
            <a:off x="4343400" y="1036020"/>
            <a:ext cx="457200" cy="441325"/>
          </a:xfrm>
        </p:spPr>
        <p:txBody>
          <a:body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7" name="Obdĺž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ĺžn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ĺžni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ĺžni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dátumu 1"/>
          <p:cNvSpPr>
            <a:spLocks noGrp="1"/>
          </p:cNvSpPr>
          <p:nvPr>
            <p:ph type="dt" sz="half" idx="10"/>
          </p:nvPr>
        </p:nvSpPr>
        <p:spPr/>
        <p:txBody>
          <a:bodyPr/>
          <a:lstStyle/>
          <a:p>
            <a:r>
              <a:rPr lang="sk-SK" smtClean="0"/>
              <a:t>6.4.2012</a:t>
            </a:r>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423577-A893-4ED1-B0E3-B0B7AEB12417}" type="slidenum">
              <a:rPr lang="sk-SK" smtClean="0"/>
              <a:pPr/>
              <a:t>‹#›</a:t>
            </a:fld>
            <a:endParaRPr lang="sk-SK"/>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19" name="Obdĺžni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ĺž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ĺž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ĺžn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sk-SK" smtClean="0"/>
              <a:t>Kliknite sem a upravte štýl predlohy nadpisov.</a:t>
            </a:r>
            <a:endParaRPr kumimoji="0" lang="en-US"/>
          </a:p>
        </p:txBody>
      </p:sp>
      <p:sp>
        <p:nvSpPr>
          <p:cNvPr id="3" name="Zástupný symbol tex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sk-SK" smtClean="0"/>
              <a:t>Kliknite sem a upravte štýly predlohy textu.</a:t>
            </a:r>
          </a:p>
        </p:txBody>
      </p:sp>
      <p:sp>
        <p:nvSpPr>
          <p:cNvPr id="8" name="Obdĺžni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ovná spojnic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obsahu 19"/>
          <p:cNvSpPr>
            <a:spLocks noGrp="1"/>
          </p:cNvSpPr>
          <p:nvPr>
            <p:ph sz="quarter" idx="1"/>
          </p:nvPr>
        </p:nvSpPr>
        <p:spPr>
          <a:xfrm>
            <a:off x="3124200" y="685800"/>
            <a:ext cx="5638800" cy="5410200"/>
          </a:xfrm>
        </p:spPr>
        <p:txBody>
          <a:bodyPr/>
          <a:lstStyle/>
          <a:p>
            <a:pPr lvl="0" eaLnBrk="1" latinLnBrk="0" hangingPunct="1"/>
            <a:r>
              <a:rPr lang="sk-SK" smtClean="0"/>
              <a:t>Kliknite sem a upravte štýly predlohy textu.</a:t>
            </a:r>
          </a:p>
          <a:p>
            <a:pPr lvl="1" eaLnBrk="1" latinLnBrk="0" hangingPunct="1"/>
            <a:r>
              <a:rPr lang="sk-SK" smtClean="0"/>
              <a:t>Druhá úroveň</a:t>
            </a:r>
          </a:p>
          <a:p>
            <a:pPr lvl="2" eaLnBrk="1" latinLnBrk="0" hangingPunct="1"/>
            <a:r>
              <a:rPr lang="sk-SK" smtClean="0"/>
              <a:t>Tretia úroveň</a:t>
            </a:r>
          </a:p>
          <a:p>
            <a:pPr lvl="3" eaLnBrk="1" latinLnBrk="0" hangingPunct="1"/>
            <a:r>
              <a:rPr lang="sk-SK" smtClean="0"/>
              <a:t>Štvrtá úroveň</a:t>
            </a:r>
          </a:p>
          <a:p>
            <a:pPr lvl="4" eaLnBrk="1" latinLnBrk="0" hangingPunct="1"/>
            <a:r>
              <a:rPr lang="sk-SK" smtClean="0"/>
              <a:t>Piata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čísla snímky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423577-A893-4ED1-B0E3-B0B7AEB12417}" type="slidenum">
              <a:rPr lang="sk-SK" smtClean="0"/>
              <a:pPr/>
              <a:t>‹#›</a:t>
            </a:fld>
            <a:endParaRPr lang="sk-SK"/>
          </a:p>
        </p:txBody>
      </p:sp>
      <p:sp>
        <p:nvSpPr>
          <p:cNvPr id="21" name="Obdĺžni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dátumu 4"/>
          <p:cNvSpPr>
            <a:spLocks noGrp="1"/>
          </p:cNvSpPr>
          <p:nvPr>
            <p:ph type="dt" sz="half" idx="10"/>
          </p:nvPr>
        </p:nvSpPr>
        <p:spPr/>
        <p:txBody>
          <a:bodyPr/>
          <a:lstStyle/>
          <a:p>
            <a:r>
              <a:rPr lang="sk-SK" smtClean="0"/>
              <a:t>6.4.2012</a:t>
            </a:r>
            <a:endParaRPr lang="sk-SK"/>
          </a:p>
        </p:txBody>
      </p:sp>
      <p:sp>
        <p:nvSpPr>
          <p:cNvPr id="6" name="Zástupný symbol päty 5"/>
          <p:cNvSpPr>
            <a:spLocks noGrp="1"/>
          </p:cNvSpPr>
          <p:nvPr>
            <p:ph type="ftr" sz="quarter" idx="11"/>
          </p:nvPr>
        </p:nvSpPr>
        <p:spPr>
          <a:xfrm>
            <a:off x="301752" y="6410848"/>
            <a:ext cx="3383280" cy="365760"/>
          </a:xfrm>
        </p:spPr>
        <p:txBody>
          <a:bodyPr/>
          <a:lstStyle/>
          <a:p>
            <a:endParaRPr lang="sk-SK"/>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1" name="Rovná spojnic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ĺžn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ĺžni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ĺžn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ĺžni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čísla snímky 6"/>
          <p:cNvSpPr>
            <a:spLocks noGrp="1"/>
          </p:cNvSpPr>
          <p:nvPr>
            <p:ph type="sldNum" sz="quarter" idx="12"/>
          </p:nvPr>
        </p:nvSpPr>
        <p:spPr>
          <a:xfrm>
            <a:off x="1371600" y="312738"/>
            <a:ext cx="457200" cy="441325"/>
          </a:xfrm>
        </p:spPr>
        <p:txBody>
          <a:bodyPr/>
          <a:lstStyle/>
          <a:p>
            <a:fld id="{3B423577-A893-4ED1-B0E3-B0B7AEB12417}" type="slidenum">
              <a:rPr lang="sk-SK" smtClean="0"/>
              <a:pPr/>
              <a:t>‹#›</a:t>
            </a:fld>
            <a:endParaRPr lang="sk-SK"/>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sk-SK" smtClean="0"/>
              <a:t>Kliknite sem a upravte štýl predlohy nadpisov.</a:t>
            </a:r>
            <a:endParaRPr kumimoji="0" lang="en-US"/>
          </a:p>
        </p:txBody>
      </p:sp>
      <p:sp>
        <p:nvSpPr>
          <p:cNvPr id="3" name="Zástupný symbol obrázka 2"/>
          <p:cNvSpPr>
            <a:spLocks noGrp="1"/>
          </p:cNvSpPr>
          <p:nvPr>
            <p:ph type="pic" idx="1"/>
          </p:nvPr>
        </p:nvSpPr>
        <p:spPr>
          <a:xfrm>
            <a:off x="3000375" y="609600"/>
            <a:ext cx="5867400" cy="4267200"/>
          </a:xfrm>
        </p:spPr>
        <p:txBody>
          <a:bodyPr/>
          <a:lstStyle>
            <a:lvl1pPr marL="0" indent="0">
              <a:buNone/>
              <a:defRPr sz="3200"/>
            </a:lvl1pPr>
          </a:lstStyle>
          <a:p>
            <a:r>
              <a:rPr kumimoji="0" lang="sk-SK" smtClean="0"/>
              <a:t>Ak chcete pridať obrázok, kliknite na ikonu</a:t>
            </a:r>
            <a:endParaRPr kumimoji="0" lang="en-US" dirty="0"/>
          </a:p>
        </p:txBody>
      </p:sp>
      <p:sp>
        <p:nvSpPr>
          <p:cNvPr id="4" name="Zástupný symbol tex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sk-SK" smtClean="0"/>
              <a:t>Kliknite sem a upravte štýly predlohy textu.</a:t>
            </a:r>
          </a:p>
        </p:txBody>
      </p:sp>
      <p:sp>
        <p:nvSpPr>
          <p:cNvPr id="22" name="Obdĺžni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dátumu 4"/>
          <p:cNvSpPr>
            <a:spLocks noGrp="1"/>
          </p:cNvSpPr>
          <p:nvPr>
            <p:ph type="dt" sz="half" idx="10"/>
          </p:nvPr>
        </p:nvSpPr>
        <p:spPr>
          <a:xfrm>
            <a:off x="5788152" y="6404984"/>
            <a:ext cx="3044952" cy="365760"/>
          </a:xfrm>
        </p:spPr>
        <p:txBody>
          <a:bodyPr/>
          <a:lstStyle/>
          <a:p>
            <a:r>
              <a:rPr lang="sk-SK" smtClean="0"/>
              <a:t>6.4.2012</a:t>
            </a:r>
            <a:endParaRPr lang="sk-SK"/>
          </a:p>
        </p:txBody>
      </p:sp>
      <p:sp>
        <p:nvSpPr>
          <p:cNvPr id="6" name="Zástupný symbol päty 5"/>
          <p:cNvSpPr>
            <a:spLocks noGrp="1"/>
          </p:cNvSpPr>
          <p:nvPr>
            <p:ph type="ftr" sz="quarter" idx="11"/>
          </p:nvPr>
        </p:nvSpPr>
        <p:spPr>
          <a:xfrm>
            <a:off x="301752" y="6410848"/>
            <a:ext cx="3584448" cy="365760"/>
          </a:xfrm>
        </p:spPr>
        <p:txBody>
          <a:bodyPr/>
          <a:lstStyle/>
          <a:p>
            <a:endParaRPr lang="sk-SK"/>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Obdĺžni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ĺžni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ĺž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ĺžni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ĺžni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dátum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sk-SK" smtClean="0"/>
              <a:t>6.4.2012</a:t>
            </a:r>
            <a:endParaRPr lang="sk-SK"/>
          </a:p>
        </p:txBody>
      </p:sp>
      <p:sp>
        <p:nvSpPr>
          <p:cNvPr id="3" name="Zástupný symbol päty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sk-SK"/>
          </a:p>
        </p:txBody>
      </p:sp>
      <p:sp>
        <p:nvSpPr>
          <p:cNvPr id="8" name="Obdĺžni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ovná spojnic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čísla snímky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423577-A893-4ED1-B0E3-B0B7AEB12417}" type="slidenum">
              <a:rPr lang="sk-SK" smtClean="0"/>
              <a:pPr/>
              <a:t>‹#›</a:t>
            </a:fld>
            <a:endParaRPr lang="sk-SK"/>
          </a:p>
        </p:txBody>
      </p:sp>
      <p:sp>
        <p:nvSpPr>
          <p:cNvPr id="22" name="Zástupný symbol nadpisu 21"/>
          <p:cNvSpPr>
            <a:spLocks noGrp="1"/>
          </p:cNvSpPr>
          <p:nvPr>
            <p:ph type="title"/>
          </p:nvPr>
        </p:nvSpPr>
        <p:spPr>
          <a:xfrm>
            <a:off x="301752" y="228600"/>
            <a:ext cx="8534400" cy="758952"/>
          </a:xfrm>
          <a:prstGeom prst="rect">
            <a:avLst/>
          </a:prstGeom>
        </p:spPr>
        <p:txBody>
          <a:bodyPr vert="horz" anchor="b">
            <a:normAutofit/>
          </a:bodyPr>
          <a:lstStyle/>
          <a:p>
            <a:r>
              <a:rPr kumimoji="0" lang="sk-SK" smtClean="0"/>
              <a:t>Kliknite sem a upravte štýl predlohy nadpisov.</a:t>
            </a:r>
            <a:endParaRPr kumimoji="0" lang="en-US"/>
          </a:p>
        </p:txBody>
      </p:sp>
      <p:sp>
        <p:nvSpPr>
          <p:cNvPr id="13" name="Zástupný symbol tex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sk-SK" smtClean="0"/>
              <a:t>Kliknite sem a upravte štýly predlohy textu.</a:t>
            </a:r>
          </a:p>
          <a:p>
            <a:pPr lvl="1" eaLnBrk="1" latinLnBrk="0" hangingPunct="1"/>
            <a:r>
              <a:rPr kumimoji="0" lang="sk-SK" smtClean="0"/>
              <a:t>Druhá úroveň</a:t>
            </a:r>
          </a:p>
          <a:p>
            <a:pPr lvl="2" eaLnBrk="1" latinLnBrk="0" hangingPunct="1"/>
            <a:r>
              <a:rPr kumimoji="0" lang="sk-SK" smtClean="0"/>
              <a:t>Tretia úroveň</a:t>
            </a:r>
          </a:p>
          <a:p>
            <a:pPr lvl="3" eaLnBrk="1" latinLnBrk="0" hangingPunct="1"/>
            <a:r>
              <a:rPr kumimoji="0" lang="sk-SK" smtClean="0"/>
              <a:t>Štvrtá úroveň</a:t>
            </a:r>
          </a:p>
          <a:p>
            <a:pPr lvl="4" eaLnBrk="1" latinLnBrk="0" hangingPunct="1"/>
            <a:r>
              <a:rPr kumimoji="0" lang="sk-SK" smtClean="0"/>
              <a:t>Piata úroveň</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trips dir="ru"/>
  </p:transition>
  <p:hf sldNum="0"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12.xm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www.youtube.com/watch?v=n6oW7YWbHqg&amp;feature=related" TargetMode="External"/><Relationship Id="rId2" Type="http://schemas.openxmlformats.org/officeDocument/2006/relationships/slideLayout" Target="../slideLayouts/slideLayout2.xml"/><Relationship Id="rId1" Type="http://schemas.openxmlformats.org/officeDocument/2006/relationships/video" Target="file:///C:\Users\Vlado\Desktop\Na%20sk&#250;&#353;ky%20z%20kreditov\Iveta\Ako%20postavi&#357;%20PC.wmv" TargetMode="Externa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8/8c/Optical_mouse_shining.jpg"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slide" Target="slide10.xml"/><Relationship Id="rId4" Type="http://schemas.openxmlformats.org/officeDocument/2006/relationships/image" Target="../media/image43.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slide" Target="slide10.xml"/></Relationships>
</file>

<file path=ppt/slides/_rels/slide38.xml.rels><?xml version="1.0" encoding="UTF-8" standalone="yes"?>
<Relationships xmlns="http://schemas.openxmlformats.org/package/2006/relationships"><Relationship Id="rId8" Type="http://schemas.openxmlformats.org/officeDocument/2006/relationships/hyperlink" Target="http://t2.gstatic.com/images?q=tbn:ANd9GcT1edI9YmwLXXTUUo0POSiu_YG7FuATMBRtclaFS29rcJZKLUhpRVOHTi-Q2g" TargetMode="External"/><Relationship Id="rId3" Type="http://schemas.openxmlformats.org/officeDocument/2006/relationships/hyperlink" Target="http://slevy.trochta.net/img/p/55-165-large.jpg" TargetMode="External"/><Relationship Id="rId7" Type="http://schemas.openxmlformats.org/officeDocument/2006/relationships/hyperlink" Target="http://www.usedlaptoppk.com/wp-content/uploads/2012/02/Hp-Desktop-Pc.jpg" TargetMode="External"/><Relationship Id="rId12" Type="http://schemas.openxmlformats.org/officeDocument/2006/relationships/hyperlink" Target="http://www.zstravnik.cz/informatika/hardware/pocitac/pocitac_obrazky/21616112.jpg" TargetMode="External"/><Relationship Id="rId2" Type="http://schemas.openxmlformats.org/officeDocument/2006/relationships/hyperlink" Target="http://www.infika.wz.cz/images/ibm.jpg" TargetMode="External"/><Relationship Id="rId1" Type="http://schemas.openxmlformats.org/officeDocument/2006/relationships/slideLayout" Target="../slideLayouts/slideLayout6.xml"/><Relationship Id="rId6" Type="http://schemas.openxmlformats.org/officeDocument/2006/relationships/hyperlink" Target="http://static.zlacnene.sk/foto/vyrobky/151750/151516.jpg" TargetMode="External"/><Relationship Id="rId11" Type="http://schemas.openxmlformats.org/officeDocument/2006/relationships/hyperlink" Target="http://koalazereeukalipt.files.wordpress.com/2010/11/sound_sound_card.jpg" TargetMode="External"/><Relationship Id="rId5" Type="http://schemas.openxmlformats.org/officeDocument/2006/relationships/hyperlink" Target="http://www.kitguru.net/wp-content/uploads/2010/05/ASUS-VG236H-3D-Monitor.jpg" TargetMode="External"/><Relationship Id="rId10" Type="http://schemas.openxmlformats.org/officeDocument/2006/relationships/hyperlink" Target="http://computershopper.com/var/ezwebin_site/storage/images/media/images/lenovo-ideacentre-k330-backside/744658-1-eng-US/lenovo-ideacentre-k330-backside_maxwidth.jpg" TargetMode="External"/><Relationship Id="rId4" Type="http://schemas.openxmlformats.org/officeDocument/2006/relationships/hyperlink" Target="http://img.zoznamtovaru.sk/direct/iR/importprodukt-orig/bf9/bf9899fcc281ac28e1e64453753cbd31.jpg" TargetMode="External"/><Relationship Id="rId9" Type="http://schemas.openxmlformats.org/officeDocument/2006/relationships/hyperlink" Target="http://image.made-in-china.com/2f0j00JSEtpKUqYToc/Front-Panel-High-Shinny-ATX-Computer-Case.jp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extrahardware.cnews.cz/files/images/clanky/2010/12prosinec/storage_history/diskety_wiki.jpg" TargetMode="External"/><Relationship Id="rId13" Type="http://schemas.openxmlformats.org/officeDocument/2006/relationships/hyperlink" Target="http://www.obchodny-dom.sk/file.phtml/297997/katalog/lg_gp08nu20_big1.jpg" TargetMode="External"/><Relationship Id="rId3" Type="http://schemas.openxmlformats.org/officeDocument/2006/relationships/hyperlink" Target="http://jogin-web.ic.cz/processor_550x367.jpg" TargetMode="External"/><Relationship Id="rId7" Type="http://schemas.openxmlformats.org/officeDocument/2006/relationships/hyperlink" Target="http://www.zive.sk/Files/Obrazky/TestCentrum/chaintech_9EJS/doska.jpg" TargetMode="External"/><Relationship Id="rId12" Type="http://schemas.openxmlformats.org/officeDocument/2006/relationships/hyperlink" Target="http://obchod.imdata.sk/image/cache/data/usb_hdd/toshiba_StoreART1-500x500.jpg" TargetMode="External"/><Relationship Id="rId2" Type="http://schemas.openxmlformats.org/officeDocument/2006/relationships/hyperlink" Target="http://pppccc.wz.cz/maticna.jpg" TargetMode="External"/><Relationship Id="rId16" Type="http://schemas.openxmlformats.org/officeDocument/2006/relationships/hyperlink" Target="http://ssjh.sk/txt/images/graficka1.jpg" TargetMode="External"/><Relationship Id="rId1" Type="http://schemas.openxmlformats.org/officeDocument/2006/relationships/slideLayout" Target="../slideLayouts/slideLayout2.xml"/><Relationship Id="rId6" Type="http://schemas.openxmlformats.org/officeDocument/2006/relationships/hyperlink" Target="http://skola.dvp.sk/wp-content/uploads/2008/12/cp2-duo-q6600-main3.jpg" TargetMode="External"/><Relationship Id="rId11" Type="http://schemas.openxmlformats.org/officeDocument/2006/relationships/hyperlink" Target="http://www.hrypc.cz/informace/herni-pc/img/pevny-disk-det.jpg" TargetMode="External"/><Relationship Id="rId5" Type="http://schemas.openxmlformats.org/officeDocument/2006/relationships/hyperlink" Target="http://ilhamdans.files.wordpress.com/2011/11/hard_disk1.jpg" TargetMode="External"/><Relationship Id="rId15" Type="http://schemas.openxmlformats.org/officeDocument/2006/relationships/hyperlink" Target="http://www.sciencephoto.com/image/157137/large/C0094524-DVD_disc-SPL.jpg" TargetMode="External"/><Relationship Id="rId10" Type="http://schemas.openxmlformats.org/officeDocument/2006/relationships/hyperlink" Target="http://www.zstravnik.cz/informatika/hardware/pocitac/pocitac_obrazky/21616112.jpg" TargetMode="External"/><Relationship Id="rId4" Type="http://schemas.openxmlformats.org/officeDocument/2006/relationships/hyperlink" Target="http://2.bp.blogspot.com/-QWTLCKk8wgQ/Tw316Ge--VI/AAAAAAAACEA/uhAvnQD0GDo/s1600/Error-RAM-Installation.jpg" TargetMode="External"/><Relationship Id="rId9" Type="http://schemas.openxmlformats.org/officeDocument/2006/relationships/hyperlink" Target="http://www.format.czweb.org/1x_soubory/image001.jpg" TargetMode="External"/><Relationship Id="rId14" Type="http://schemas.openxmlformats.org/officeDocument/2006/relationships/hyperlink" Target="http://www.lukasprelovsky.sk/wp-content/uploads/2009/08/burn-cds-dvds-hive.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tpd.sk/products/12281-0.png" TargetMode="External"/><Relationship Id="rId13" Type="http://schemas.openxmlformats.org/officeDocument/2006/relationships/hyperlink" Target="http://upload.wikimedia.org/wikipedia/commons/thumb/f/fd/Mouse-mechanism-cutaway.png/300px-Mouse-mechanism-cutaway.png" TargetMode="External"/><Relationship Id="rId18" Type="http://schemas.openxmlformats.org/officeDocument/2006/relationships/hyperlink" Target="http://image.made-in-china.com/2f0j00YCtTckinHHqv/17-Pure-Flat-CRT-Monitor.jpg" TargetMode="External"/><Relationship Id="rId3" Type="http://schemas.openxmlformats.org/officeDocument/2006/relationships/hyperlink" Target="http://www.hamashop.sk/fotky5173/fotos/00039700abb.jpg" TargetMode="External"/><Relationship Id="rId7" Type="http://schemas.openxmlformats.org/officeDocument/2006/relationships/hyperlink" Target="http://webobchody.sk/images/ep13.jpg" TargetMode="External"/><Relationship Id="rId12" Type="http://schemas.openxmlformats.org/officeDocument/2006/relationships/hyperlink" Target="http://cs.wikipedia.org/wiki/Po%C4%8D%C3%ADta%C4%8Dov%C3%A1_my%C5%A1" TargetMode="External"/><Relationship Id="rId17" Type="http://schemas.openxmlformats.org/officeDocument/2006/relationships/hyperlink" Target="http://computerlcd.org/China_Sony_LCD_17_lcd_panel_used_lcd_monitor_lcd_172008729117472.jpg" TargetMode="External"/><Relationship Id="rId2" Type="http://schemas.openxmlformats.org/officeDocument/2006/relationships/hyperlink" Target="http://www.swsd.sk/asus-pci-g31-pci-card-wi-fi-sietova-karta_i152909.jpg" TargetMode="External"/><Relationship Id="rId16" Type="http://schemas.openxmlformats.org/officeDocument/2006/relationships/hyperlink" Target="http://www.2hheran.cz/fotocache/bigorig/tablet5.jpg" TargetMode="External"/><Relationship Id="rId1" Type="http://schemas.openxmlformats.org/officeDocument/2006/relationships/slideLayout" Target="../slideLayouts/slideLayout2.xml"/><Relationship Id="rId6" Type="http://schemas.openxmlformats.org/officeDocument/2006/relationships/hyperlink" Target="http://www.eurodata.sk/img.asp?stiid=7113" TargetMode="External"/><Relationship Id="rId11" Type="http://schemas.openxmlformats.org/officeDocument/2006/relationships/hyperlink" Target="http://sk.wikipedia.org/wiki/Po%C4%8D%C3%ADta%C4%8Dov%C3%A1_kl%C3%A1vesnica" TargetMode="External"/><Relationship Id="rId5" Type="http://schemas.openxmlformats.org/officeDocument/2006/relationships/hyperlink" Target="http://www.top-bazar.sk/foto/1526040503-multifunkcna-tlaciaren-canon-mp140-len-za-19-9.jpg" TargetMode="External"/><Relationship Id="rId15" Type="http://schemas.openxmlformats.org/officeDocument/2006/relationships/hyperlink" Target="http://www.zsmladsahy.edu.sk/pic/scanner.jpg" TargetMode="External"/><Relationship Id="rId10" Type="http://schemas.openxmlformats.org/officeDocument/2006/relationships/hyperlink" Target="http://vseohw.net/clanky/108_1.jpg" TargetMode="External"/><Relationship Id="rId4" Type="http://schemas.openxmlformats.org/officeDocument/2006/relationships/hyperlink" Target="http://www.chemnet.sk/pictures/galeria/gbsietovka.gif" TargetMode="External"/><Relationship Id="rId9" Type="http://schemas.openxmlformats.org/officeDocument/2006/relationships/hyperlink" Target="http://webobchody.sk/images/toner.jpg" TargetMode="External"/><Relationship Id="rId14" Type="http://schemas.openxmlformats.org/officeDocument/2006/relationships/hyperlink" Target="http://upload.wikimedia.org/wikipedia/commons/8/8c/Optical_mouse_shining.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descr="uvodný obrázok.jpg"/>
          <p:cNvPicPr>
            <a:picLocks noChangeAspect="1"/>
          </p:cNvPicPr>
          <p:nvPr/>
        </p:nvPicPr>
        <p:blipFill>
          <a:blip r:embed="rId2" cstate="print"/>
          <a:stretch>
            <a:fillRect/>
          </a:stretch>
        </p:blipFill>
        <p:spPr>
          <a:xfrm>
            <a:off x="142845" y="142852"/>
            <a:ext cx="8858311" cy="6111616"/>
          </a:xfrm>
          <a:prstGeom prst="rect">
            <a:avLst/>
          </a:prstGeom>
        </p:spPr>
      </p:pic>
      <p:sp>
        <p:nvSpPr>
          <p:cNvPr id="2" name="Zástupný symbol dátumu 1"/>
          <p:cNvSpPr>
            <a:spLocks noGrp="1"/>
          </p:cNvSpPr>
          <p:nvPr>
            <p:ph type="dt" sz="half" idx="10"/>
          </p:nvPr>
        </p:nvSpPr>
        <p:spPr/>
        <p:txBody>
          <a:bodyPr/>
          <a:lstStyle/>
          <a:p>
            <a:r>
              <a:rPr lang="sk-SK" dirty="0" smtClean="0"/>
              <a:t>6.4.2012</a:t>
            </a:r>
            <a:endParaRPr lang="sk-SK" dirty="0"/>
          </a:p>
        </p:txBody>
      </p:sp>
      <p:sp>
        <p:nvSpPr>
          <p:cNvPr id="7" name="Obdĺžnik 6"/>
          <p:cNvSpPr/>
          <p:nvPr/>
        </p:nvSpPr>
        <p:spPr>
          <a:xfrm>
            <a:off x="2071670" y="1214422"/>
            <a:ext cx="4169731" cy="1631216"/>
          </a:xfrm>
          <a:prstGeom prst="rect">
            <a:avLst/>
          </a:prstGeom>
          <a:noFill/>
        </p:spPr>
        <p:txBody>
          <a:bodyPr wrap="none" lIns="91440" tIns="45720" rIns="91440" bIns="45720">
            <a:spAutoFit/>
          </a:bodyPr>
          <a:lstStyle/>
          <a:p>
            <a:pPr algn="ctr"/>
            <a: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Počítač a jeho</a:t>
            </a:r>
            <a:b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sk-SK"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príslušenstvo</a:t>
            </a:r>
            <a:endParaRPr lang="sk-SK"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BlokTextu 7"/>
          <p:cNvSpPr txBox="1"/>
          <p:nvPr/>
        </p:nvSpPr>
        <p:spPr>
          <a:xfrm>
            <a:off x="6286512" y="5286388"/>
            <a:ext cx="2643206" cy="646331"/>
          </a:xfrm>
          <a:prstGeom prst="rect">
            <a:avLst/>
          </a:prstGeom>
          <a:noFill/>
        </p:spPr>
        <p:txBody>
          <a:bodyPr wrap="square" rtlCol="0">
            <a:spAutoFit/>
          </a:bodyPr>
          <a:lstStyle/>
          <a:p>
            <a:pPr algn="ctr"/>
            <a:r>
              <a:rPr lang="sk-SK" dirty="0" smtClean="0">
                <a:solidFill>
                  <a:schemeClr val="bg1"/>
                </a:solidFill>
                <a:latin typeface="Arial" pitchFamily="34" charset="0"/>
                <a:cs typeface="Arial" pitchFamily="34" charset="0"/>
              </a:rPr>
              <a:t>Mgr. Vladimír Vančo</a:t>
            </a:r>
          </a:p>
          <a:p>
            <a:pPr algn="ctr"/>
            <a:r>
              <a:rPr lang="sk-SK" dirty="0" smtClean="0">
                <a:solidFill>
                  <a:schemeClr val="bg1"/>
                </a:solidFill>
                <a:latin typeface="Arial" pitchFamily="34" charset="0"/>
                <a:cs typeface="Arial" pitchFamily="34" charset="0"/>
              </a:rPr>
              <a:t>ZŠ Sibírska Prešov</a:t>
            </a:r>
            <a:endParaRPr lang="sk-SK" dirty="0">
              <a:solidFill>
                <a:schemeClr val="bg1"/>
              </a:solidFill>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428604"/>
            <a:ext cx="8534400" cy="758952"/>
          </a:xfrm>
        </p:spPr>
        <p:txBody>
          <a:bodyPr>
            <a:noAutofit/>
          </a:bodyPr>
          <a:lstStyle/>
          <a:p>
            <a:r>
              <a:rPr lang="sk-SK" dirty="0" smtClean="0">
                <a:latin typeface="Arial" pitchFamily="34" charset="0"/>
                <a:cs typeface="Arial" pitchFamily="34" charset="0"/>
              </a:rPr>
              <a:t>Základná jednotka</a:t>
            </a:r>
            <a:br>
              <a:rPr lang="sk-SK" dirty="0" smtClean="0">
                <a:latin typeface="Arial" pitchFamily="34" charset="0"/>
                <a:cs typeface="Arial" pitchFamily="34" charset="0"/>
              </a:rPr>
            </a:br>
            <a:r>
              <a:rPr lang="sk-SK" dirty="0" smtClean="0">
                <a:latin typeface="Arial" pitchFamily="34" charset="0"/>
                <a:cs typeface="Arial" pitchFamily="34" charset="0"/>
              </a:rPr>
              <a:t>z vnútra</a:t>
            </a:r>
          </a:p>
        </p:txBody>
      </p:sp>
      <p:sp>
        <p:nvSpPr>
          <p:cNvPr id="3" name="Zástupný symbol dátumu 2"/>
          <p:cNvSpPr>
            <a:spLocks noGrp="1"/>
          </p:cNvSpPr>
          <p:nvPr>
            <p:ph type="dt" sz="half" idx="10"/>
          </p:nvPr>
        </p:nvSpPr>
        <p:spPr/>
        <p:txBody>
          <a:bodyPr/>
          <a:lstStyle/>
          <a:p>
            <a:r>
              <a:rPr lang="sk-SK" smtClean="0"/>
              <a:t>6.4.2012</a:t>
            </a:r>
            <a:endParaRPr lang="sk-SK"/>
          </a:p>
        </p:txBody>
      </p:sp>
      <p:pic>
        <p:nvPicPr>
          <p:cNvPr id="24579" name="Picture 3" descr="http://pppccc.wz.cz/maticna.jpg">
            <a:hlinkClick r:id="rId3" action="ppaction://hlinksldjump"/>
          </p:cNvPr>
          <p:cNvPicPr>
            <a:picLocks noChangeAspect="1" noChangeArrowheads="1"/>
          </p:cNvPicPr>
          <p:nvPr/>
        </p:nvPicPr>
        <p:blipFill>
          <a:blip r:embed="rId4" cstate="print"/>
          <a:stretch>
            <a:fillRect/>
          </a:stretch>
        </p:blipFill>
        <p:spPr bwMode="auto">
          <a:xfrm>
            <a:off x="1142976" y="1643050"/>
            <a:ext cx="2071702" cy="1479195"/>
          </a:xfrm>
          <a:prstGeom prst="rect">
            <a:avLst/>
          </a:prstGeom>
          <a:noFill/>
          <a:ln>
            <a:noFill/>
          </a:ln>
          <a:effectLst>
            <a:glow rad="228600">
              <a:schemeClr val="accent3">
                <a:satMod val="175000"/>
                <a:alpha val="40000"/>
              </a:schemeClr>
            </a:glow>
          </a:effectLst>
        </p:spPr>
      </p:pic>
      <p:pic>
        <p:nvPicPr>
          <p:cNvPr id="24581" name="Picture 5" descr="http://jogin-web.ic.cz/processor_550x367.jpg">
            <a:hlinkClick r:id="rId5" action="ppaction://hlinksldjump"/>
          </p:cNvPr>
          <p:cNvPicPr>
            <a:picLocks noChangeAspect="1" noChangeArrowheads="1"/>
          </p:cNvPicPr>
          <p:nvPr/>
        </p:nvPicPr>
        <p:blipFill>
          <a:blip r:embed="rId6" cstate="print"/>
          <a:srcRect l="17727" t="20436" r="14091" b="14168"/>
          <a:stretch>
            <a:fillRect/>
          </a:stretch>
        </p:blipFill>
        <p:spPr bwMode="auto">
          <a:xfrm>
            <a:off x="5715008" y="1571612"/>
            <a:ext cx="2455681" cy="1571636"/>
          </a:xfrm>
          <a:prstGeom prst="rect">
            <a:avLst/>
          </a:prstGeom>
          <a:noFill/>
          <a:ln>
            <a:noFill/>
          </a:ln>
          <a:effectLst>
            <a:glow rad="228600">
              <a:schemeClr val="accent3">
                <a:satMod val="175000"/>
                <a:alpha val="40000"/>
              </a:schemeClr>
            </a:glow>
          </a:effectLst>
        </p:spPr>
      </p:pic>
      <p:pic>
        <p:nvPicPr>
          <p:cNvPr id="24583" name="Picture 7" descr="http://2.bp.blogspot.com/-QWTLCKk8wgQ/Tw316Ge--VI/AAAAAAAACEA/uhAvnQD0GDo/s1600/Error-RAM-Installation.jpg">
            <a:hlinkClick r:id="rId7" action="ppaction://hlinksldjump"/>
          </p:cNvPr>
          <p:cNvPicPr>
            <a:picLocks noChangeAspect="1" noChangeArrowheads="1"/>
          </p:cNvPicPr>
          <p:nvPr/>
        </p:nvPicPr>
        <p:blipFill>
          <a:blip r:embed="rId8" cstate="print"/>
          <a:stretch>
            <a:fillRect/>
          </a:stretch>
        </p:blipFill>
        <p:spPr bwMode="auto">
          <a:xfrm>
            <a:off x="1071538" y="4143380"/>
            <a:ext cx="2143140" cy="1409711"/>
          </a:xfrm>
          <a:prstGeom prst="rect">
            <a:avLst/>
          </a:prstGeom>
          <a:noFill/>
          <a:ln>
            <a:noFill/>
          </a:ln>
          <a:effectLst>
            <a:glow rad="228600">
              <a:schemeClr val="accent3">
                <a:satMod val="175000"/>
                <a:alpha val="40000"/>
              </a:schemeClr>
            </a:glow>
          </a:effectLst>
        </p:spPr>
      </p:pic>
      <p:pic>
        <p:nvPicPr>
          <p:cNvPr id="24585" name="Picture 9" descr="http://ilhamdans.files.wordpress.com/2011/11/hard_disk1.jpg">
            <a:hlinkClick r:id="rId9" action="ppaction://hlinksldjump"/>
          </p:cNvPr>
          <p:cNvPicPr>
            <a:picLocks noChangeAspect="1" noChangeArrowheads="1"/>
          </p:cNvPicPr>
          <p:nvPr/>
        </p:nvPicPr>
        <p:blipFill>
          <a:blip r:embed="rId10" cstate="print"/>
          <a:srcRect/>
          <a:stretch>
            <a:fillRect/>
          </a:stretch>
        </p:blipFill>
        <p:spPr bwMode="auto">
          <a:xfrm rot="5400000">
            <a:off x="6248974" y="3609414"/>
            <a:ext cx="1510927" cy="2435983"/>
          </a:xfrm>
          <a:prstGeom prst="rect">
            <a:avLst/>
          </a:prstGeom>
          <a:noFill/>
          <a:ln>
            <a:noFill/>
          </a:ln>
          <a:effectLst>
            <a:glow rad="228600">
              <a:schemeClr val="accent3">
                <a:satMod val="175000"/>
                <a:alpha val="40000"/>
              </a:schemeClr>
            </a:glow>
          </a:effectLst>
        </p:spPr>
      </p:pic>
      <p:sp>
        <p:nvSpPr>
          <p:cNvPr id="11" name="BlokTextu 10"/>
          <p:cNvSpPr txBox="1"/>
          <p:nvPr/>
        </p:nvSpPr>
        <p:spPr>
          <a:xfrm>
            <a:off x="1071538" y="3143248"/>
            <a:ext cx="2000264" cy="923330"/>
          </a:xfrm>
          <a:prstGeom prst="rect">
            <a:avLst/>
          </a:prstGeom>
          <a:noFill/>
        </p:spPr>
        <p:txBody>
          <a:bodyPr wrap="square" rtlCol="0">
            <a:spAutoFit/>
          </a:bodyPr>
          <a:lstStyle/>
          <a:p>
            <a:pPr algn="ctr"/>
            <a:r>
              <a:rPr lang="sk-SK" dirty="0" smtClean="0"/>
              <a:t>základná doska</a:t>
            </a:r>
            <a:br>
              <a:rPr lang="sk-SK" dirty="0" smtClean="0"/>
            </a:br>
            <a:r>
              <a:rPr lang="sk-SK" dirty="0" smtClean="0"/>
              <a:t>(matičná doska)</a:t>
            </a:r>
          </a:p>
          <a:p>
            <a:endParaRPr lang="sk-SK" dirty="0"/>
          </a:p>
        </p:txBody>
      </p:sp>
      <p:sp>
        <p:nvSpPr>
          <p:cNvPr id="12" name="BlokTextu 11"/>
          <p:cNvSpPr txBox="1"/>
          <p:nvPr/>
        </p:nvSpPr>
        <p:spPr>
          <a:xfrm>
            <a:off x="6215074" y="3286124"/>
            <a:ext cx="1285884" cy="369332"/>
          </a:xfrm>
          <a:prstGeom prst="rect">
            <a:avLst/>
          </a:prstGeom>
          <a:noFill/>
        </p:spPr>
        <p:txBody>
          <a:bodyPr wrap="square" rtlCol="0">
            <a:spAutoFit/>
          </a:bodyPr>
          <a:lstStyle/>
          <a:p>
            <a:pPr algn="ctr"/>
            <a:r>
              <a:rPr lang="sk-SK" dirty="0" smtClean="0">
                <a:latin typeface="Arial" pitchFamily="34" charset="0"/>
                <a:cs typeface="Arial" pitchFamily="34" charset="0"/>
              </a:rPr>
              <a:t>procesor</a:t>
            </a:r>
            <a:endParaRPr lang="sk-SK" dirty="0">
              <a:latin typeface="Arial" pitchFamily="34" charset="0"/>
              <a:cs typeface="Arial" pitchFamily="34" charset="0"/>
            </a:endParaRPr>
          </a:p>
        </p:txBody>
      </p:sp>
      <p:sp>
        <p:nvSpPr>
          <p:cNvPr id="13" name="BlokTextu 12"/>
          <p:cNvSpPr txBox="1"/>
          <p:nvPr/>
        </p:nvSpPr>
        <p:spPr>
          <a:xfrm>
            <a:off x="1214414" y="5715016"/>
            <a:ext cx="1857388" cy="369332"/>
          </a:xfrm>
          <a:prstGeom prst="rect">
            <a:avLst/>
          </a:prstGeom>
          <a:noFill/>
        </p:spPr>
        <p:txBody>
          <a:bodyPr wrap="square" rtlCol="0">
            <a:spAutoFit/>
          </a:bodyPr>
          <a:lstStyle/>
          <a:p>
            <a:pPr algn="ctr"/>
            <a:r>
              <a:rPr lang="sk-SK" dirty="0" smtClean="0">
                <a:latin typeface="Arial" pitchFamily="34" charset="0"/>
                <a:cs typeface="Arial" pitchFamily="34" charset="0"/>
              </a:rPr>
              <a:t>operačná pamäť</a:t>
            </a:r>
            <a:endParaRPr lang="sk-SK" dirty="0">
              <a:latin typeface="Arial" pitchFamily="34" charset="0"/>
              <a:cs typeface="Arial" pitchFamily="34" charset="0"/>
            </a:endParaRPr>
          </a:p>
        </p:txBody>
      </p:sp>
      <p:sp>
        <p:nvSpPr>
          <p:cNvPr id="14" name="BlokTextu 13"/>
          <p:cNvSpPr txBox="1"/>
          <p:nvPr/>
        </p:nvSpPr>
        <p:spPr>
          <a:xfrm>
            <a:off x="5929322" y="5715016"/>
            <a:ext cx="2143140" cy="369332"/>
          </a:xfrm>
          <a:prstGeom prst="rect">
            <a:avLst/>
          </a:prstGeom>
          <a:noFill/>
        </p:spPr>
        <p:txBody>
          <a:bodyPr wrap="square" rtlCol="0">
            <a:spAutoFit/>
          </a:bodyPr>
          <a:lstStyle/>
          <a:p>
            <a:pPr algn="ctr"/>
            <a:r>
              <a:rPr lang="sk-SK" dirty="0" smtClean="0">
                <a:latin typeface="Arial" pitchFamily="34" charset="0"/>
                <a:cs typeface="Arial" pitchFamily="34" charset="0"/>
              </a:rPr>
              <a:t>diskové zariadenia</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heel(4)">
                                      <p:cBhvr>
                                        <p:cTn id="7" dur="2000"/>
                                        <p:tgtEl>
                                          <p:spTgt spid="24579"/>
                                        </p:tgtEl>
                                      </p:cBhvr>
                                    </p:animEffect>
                                  </p:childTnLst>
                                </p:cTn>
                              </p:par>
                              <p:par>
                                <p:cTn id="8" presetID="21" presetClass="entr" presetSubtype="4" fill="hold"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wheel(4)">
                                      <p:cBhvr>
                                        <p:cTn id="10" dur="2000"/>
                                        <p:tgtEl>
                                          <p:spTgt spid="24581"/>
                                        </p:tgtEl>
                                      </p:cBhvr>
                                    </p:animEffect>
                                  </p:childTnLst>
                                </p:cTn>
                              </p:par>
                              <p:par>
                                <p:cTn id="11" presetID="21" presetClass="entr" presetSubtype="4" fill="hold" nodeType="withEffect">
                                  <p:stCondLst>
                                    <p:cond delay="0"/>
                                  </p:stCondLst>
                                  <p:childTnLst>
                                    <p:set>
                                      <p:cBhvr>
                                        <p:cTn id="12" dur="1" fill="hold">
                                          <p:stCondLst>
                                            <p:cond delay="0"/>
                                          </p:stCondLst>
                                        </p:cTn>
                                        <p:tgtEl>
                                          <p:spTgt spid="24583"/>
                                        </p:tgtEl>
                                        <p:attrNameLst>
                                          <p:attrName>style.visibility</p:attrName>
                                        </p:attrNameLst>
                                      </p:cBhvr>
                                      <p:to>
                                        <p:strVal val="visible"/>
                                      </p:to>
                                    </p:set>
                                    <p:animEffect transition="in" filter="wheel(4)">
                                      <p:cBhvr>
                                        <p:cTn id="13" dur="2000"/>
                                        <p:tgtEl>
                                          <p:spTgt spid="24583"/>
                                        </p:tgtEl>
                                      </p:cBhvr>
                                    </p:animEffect>
                                  </p:childTnLst>
                                </p:cTn>
                              </p:par>
                              <p:par>
                                <p:cTn id="14" presetID="21" presetClass="entr" presetSubtype="4" fill="hold" nodeType="withEffect">
                                  <p:stCondLst>
                                    <p:cond delay="0"/>
                                  </p:stCondLst>
                                  <p:childTnLst>
                                    <p:set>
                                      <p:cBhvr>
                                        <p:cTn id="15" dur="1" fill="hold">
                                          <p:stCondLst>
                                            <p:cond delay="0"/>
                                          </p:stCondLst>
                                        </p:cTn>
                                        <p:tgtEl>
                                          <p:spTgt spid="24585"/>
                                        </p:tgtEl>
                                        <p:attrNameLst>
                                          <p:attrName>style.visibility</p:attrName>
                                        </p:attrNameLst>
                                      </p:cBhvr>
                                      <p:to>
                                        <p:strVal val="visible"/>
                                      </p:to>
                                    </p:set>
                                    <p:animEffect transition="in" filter="wheel(4)">
                                      <p:cBhvr>
                                        <p:cTn id="16" dur="2000"/>
                                        <p:tgtEl>
                                          <p:spTgt spid="24585"/>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0" fill="hold"/>
                                        <p:tgtEl>
                                          <p:spTgt spid="11"/>
                                        </p:tgtEl>
                                        <p:attrNameLst>
                                          <p:attrName>ppt_x</p:attrName>
                                        </p:attrNameLst>
                                      </p:cBhvr>
                                      <p:tavLst>
                                        <p:tav tm="0">
                                          <p:val>
                                            <p:strVal val="#ppt_x"/>
                                          </p:val>
                                        </p:tav>
                                        <p:tav tm="100000">
                                          <p:val>
                                            <p:strVal val="#ppt_x"/>
                                          </p:val>
                                        </p:tav>
                                      </p:tavLst>
                                    </p:anim>
                                    <p:anim calcmode="lin" valueType="num">
                                      <p:cBhvr additive="base">
                                        <p:cTn id="22" dur="5000" fill="hold"/>
                                        <p:tgtEl>
                                          <p:spTgt spid="11"/>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0" fill="hold"/>
                                        <p:tgtEl>
                                          <p:spTgt spid="12"/>
                                        </p:tgtEl>
                                        <p:attrNameLst>
                                          <p:attrName>ppt_x</p:attrName>
                                        </p:attrNameLst>
                                      </p:cBhvr>
                                      <p:tavLst>
                                        <p:tav tm="0">
                                          <p:val>
                                            <p:strVal val="#ppt_x"/>
                                          </p:val>
                                        </p:tav>
                                        <p:tav tm="100000">
                                          <p:val>
                                            <p:strVal val="#ppt_x"/>
                                          </p:val>
                                        </p:tav>
                                      </p:tavLst>
                                    </p:anim>
                                    <p:anim calcmode="lin" valueType="num">
                                      <p:cBhvr additive="base">
                                        <p:cTn id="26" dur="5000" fill="hold"/>
                                        <p:tgtEl>
                                          <p:spTgt spid="12"/>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0" fill="hold"/>
                                        <p:tgtEl>
                                          <p:spTgt spid="13"/>
                                        </p:tgtEl>
                                        <p:attrNameLst>
                                          <p:attrName>ppt_x</p:attrName>
                                        </p:attrNameLst>
                                      </p:cBhvr>
                                      <p:tavLst>
                                        <p:tav tm="0">
                                          <p:val>
                                            <p:strVal val="#ppt_x"/>
                                          </p:val>
                                        </p:tav>
                                        <p:tav tm="100000">
                                          <p:val>
                                            <p:strVal val="#ppt_x"/>
                                          </p:val>
                                        </p:tav>
                                      </p:tavLst>
                                    </p:anim>
                                    <p:anim calcmode="lin" valueType="num">
                                      <p:cBhvr additive="base">
                                        <p:cTn id="30" dur="5000" fill="hold"/>
                                        <p:tgtEl>
                                          <p:spTgt spid="13"/>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0" fill="hold"/>
                                        <p:tgtEl>
                                          <p:spTgt spid="14"/>
                                        </p:tgtEl>
                                        <p:attrNameLst>
                                          <p:attrName>ppt_x</p:attrName>
                                        </p:attrNameLst>
                                      </p:cBhvr>
                                      <p:tavLst>
                                        <p:tav tm="0">
                                          <p:val>
                                            <p:strVal val="#ppt_x"/>
                                          </p:val>
                                        </p:tav>
                                        <p:tav tm="100000">
                                          <p:val>
                                            <p:strVal val="#ppt_x"/>
                                          </p:val>
                                        </p:tav>
                                      </p:tavLst>
                                    </p:anim>
                                    <p:anim calcmode="lin" valueType="num">
                                      <p:cBhvr additive="base">
                                        <p:cTn id="3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Základná doska (matičná doska)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643042" y="2714620"/>
            <a:ext cx="5715040" cy="923330"/>
          </a:xfrm>
          <a:prstGeom prst="rect">
            <a:avLst/>
          </a:prstGeom>
          <a:noFill/>
        </p:spPr>
        <p:txBody>
          <a:bodyPr wrap="square" rtlCol="0">
            <a:spAutoFit/>
          </a:bodyPr>
          <a:lstStyle/>
          <a:p>
            <a:pPr algn="ctr"/>
            <a:r>
              <a:rPr lang="sk-SK" dirty="0" smtClean="0">
                <a:latin typeface="Arial" pitchFamily="34" charset="0"/>
                <a:cs typeface="Arial" pitchFamily="34" charset="0"/>
              </a:rPr>
              <a:t>Na </a:t>
            </a:r>
            <a:r>
              <a:rPr lang="sk-SK" dirty="0">
                <a:latin typeface="Arial" pitchFamily="34" charset="0"/>
                <a:cs typeface="Arial" pitchFamily="34" charset="0"/>
              </a:rPr>
              <a:t>ňu sa pripájajú jednotlivé počítačové </a:t>
            </a:r>
            <a:r>
              <a:rPr lang="sk-SK" dirty="0" smtClean="0">
                <a:latin typeface="Arial" pitchFamily="34" charset="0"/>
                <a:cs typeface="Arial" pitchFamily="34" charset="0"/>
              </a:rPr>
              <a:t>komponenty, ako sú napr.: procesor</a:t>
            </a:r>
            <a:r>
              <a:rPr lang="sk-SK" dirty="0">
                <a:latin typeface="Arial" pitchFamily="34" charset="0"/>
                <a:cs typeface="Arial" pitchFamily="34" charset="0"/>
              </a:rPr>
              <a:t>, operačná pamäť, karty grafická, zvuková, sieťová ....</a:t>
            </a:r>
          </a:p>
        </p:txBody>
      </p:sp>
      <p:pic>
        <p:nvPicPr>
          <p:cNvPr id="25602" name="Picture 2" descr="http://pppccc.wz.cz/maticna.jpg"/>
          <p:cNvPicPr>
            <a:picLocks noChangeAspect="1" noChangeArrowheads="1"/>
          </p:cNvPicPr>
          <p:nvPr/>
        </p:nvPicPr>
        <p:blipFill>
          <a:blip r:embed="rId2" cstate="print"/>
          <a:srcRect/>
          <a:stretch>
            <a:fillRect/>
          </a:stretch>
        </p:blipFill>
        <p:spPr bwMode="auto">
          <a:xfrm rot="1328068">
            <a:off x="320934" y="3675870"/>
            <a:ext cx="3286166" cy="2346323"/>
          </a:xfrm>
          <a:prstGeom prst="snip2DiagRect">
            <a:avLst>
              <a:gd name="adj1" fmla="val 11590"/>
              <a:gd name="adj2" fmla="val 16667"/>
            </a:avLst>
          </a:prstGeom>
          <a:ln>
            <a:noFill/>
          </a:ln>
          <a:effectLst>
            <a:softEdge rad="112500"/>
          </a:effectLst>
        </p:spPr>
      </p:pic>
      <p:pic>
        <p:nvPicPr>
          <p:cNvPr id="25604" name="Picture 4" descr="http://skola.dvp.sk/wp-content/uploads/2008/12/cp2-duo-q6600-main3.jpg"/>
          <p:cNvPicPr>
            <a:picLocks noChangeAspect="1" noChangeArrowheads="1"/>
          </p:cNvPicPr>
          <p:nvPr/>
        </p:nvPicPr>
        <p:blipFill>
          <a:blip r:embed="rId3" cstate="print"/>
          <a:srcRect/>
          <a:stretch>
            <a:fillRect/>
          </a:stretch>
        </p:blipFill>
        <p:spPr bwMode="auto">
          <a:xfrm rot="20476995">
            <a:off x="5197904" y="3895863"/>
            <a:ext cx="3046695" cy="2282252"/>
          </a:xfrm>
          <a:prstGeom prst="snip2DiagRect">
            <a:avLst>
              <a:gd name="adj1" fmla="val 9850"/>
              <a:gd name="adj2" fmla="val 16667"/>
            </a:avLst>
          </a:prstGeom>
          <a:ln>
            <a:noFill/>
          </a:ln>
          <a:effectLst>
            <a:softEdge rad="112500"/>
          </a:effectLst>
        </p:spPr>
      </p:pic>
      <p:pic>
        <p:nvPicPr>
          <p:cNvPr id="8" name="il_fi" descr="http://www.zive.sk/Files/Obrazky/TestCentrum/chaintech_9EJS/doska.jpg"/>
          <p:cNvPicPr/>
          <p:nvPr/>
        </p:nvPicPr>
        <p:blipFill>
          <a:blip r:embed="rId4" cstate="print"/>
          <a:srcRect/>
          <a:stretch>
            <a:fillRect/>
          </a:stretch>
        </p:blipFill>
        <p:spPr bwMode="auto">
          <a:xfrm rot="2710036">
            <a:off x="6754247" y="1705814"/>
            <a:ext cx="2131798" cy="1609725"/>
          </a:xfrm>
          <a:prstGeom prst="snip2DiagRect">
            <a:avLst>
              <a:gd name="adj1" fmla="val 20634"/>
              <a:gd name="adj2" fmla="val 16667"/>
            </a:avLst>
          </a:prstGeom>
          <a:ln>
            <a:noFill/>
          </a:ln>
          <a:effectLst>
            <a:softEdge rad="112500"/>
          </a:effectLst>
        </p:spPr>
      </p:pic>
      <p:pic>
        <p:nvPicPr>
          <p:cNvPr id="9"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heel(4)">
                                      <p:cBhvr>
                                        <p:cTn id="7" dur="2000"/>
                                        <p:tgtEl>
                                          <p:spTgt spid="25602"/>
                                        </p:tgtEl>
                                      </p:cBhvr>
                                    </p:animEffect>
                                  </p:childTnLst>
                                </p:cTn>
                              </p:par>
                              <p:par>
                                <p:cTn id="8" presetID="21" presetClass="entr" presetSubtype="4"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wheel(4)">
                                      <p:cBhvr>
                                        <p:cTn id="10" dur="2000"/>
                                        <p:tgtEl>
                                          <p:spTgt spid="25604"/>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000" fill="hold"/>
                                        <p:tgtEl>
                                          <p:spTgt spid="5"/>
                                        </p:tgtEl>
                                        <p:attrNameLst>
                                          <p:attrName>ppt_x</p:attrName>
                                        </p:attrNameLst>
                                      </p:cBhvr>
                                      <p:tavLst>
                                        <p:tav tm="0">
                                          <p:val>
                                            <p:strVal val="#ppt_x"/>
                                          </p:val>
                                        </p:tav>
                                        <p:tav tm="100000">
                                          <p:val>
                                            <p:strVal val="#ppt_x"/>
                                          </p:val>
                                        </p:tav>
                                      </p:tavLst>
                                    </p:anim>
                                    <p:anim calcmode="lin" valueType="num">
                                      <p:cBhvr additive="base">
                                        <p:cTn id="1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142852"/>
            <a:ext cx="8534400" cy="758952"/>
          </a:xfrm>
        </p:spPr>
        <p:txBody>
          <a:bodyPr/>
          <a:lstStyle/>
          <a:p>
            <a:r>
              <a:rPr lang="sk-SK" b="1" dirty="0" smtClean="0">
                <a:latin typeface="Arial" pitchFamily="34" charset="0"/>
                <a:cs typeface="Arial" pitchFamily="34" charset="0"/>
              </a:rPr>
              <a:t>Procesor</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071538" y="2143116"/>
            <a:ext cx="6929486" cy="2446824"/>
          </a:xfrm>
          <a:prstGeom prst="rect">
            <a:avLst/>
          </a:prstGeom>
          <a:noFill/>
        </p:spPr>
        <p:txBody>
          <a:bodyPr wrap="square" rtlCol="0">
            <a:spAutoFit/>
          </a:bodyPr>
          <a:lstStyle/>
          <a:p>
            <a:pPr algn="just">
              <a:lnSpc>
                <a:spcPct val="150000"/>
              </a:lnSpc>
            </a:pPr>
            <a:r>
              <a:rPr lang="sk-SK" dirty="0" smtClean="0">
                <a:latin typeface="Arial" pitchFamily="34" charset="0"/>
                <a:cs typeface="Arial" pitchFamily="34" charset="0"/>
              </a:rPr>
              <a:t>-   označenie </a:t>
            </a:r>
            <a:r>
              <a:rPr lang="sk-SK" b="1" i="1" dirty="0">
                <a:latin typeface="Arial" pitchFamily="34" charset="0"/>
                <a:cs typeface="Arial" pitchFamily="34" charset="0"/>
              </a:rPr>
              <a:t>CPU</a:t>
            </a:r>
            <a:r>
              <a:rPr lang="sk-SK" dirty="0">
                <a:latin typeface="Arial" pitchFamily="34" charset="0"/>
                <a:cs typeface="Arial" pitchFamily="34" charset="0"/>
              </a:rPr>
              <a:t> – centrálna riadiaca a výpočtová jednotka </a:t>
            </a:r>
            <a:r>
              <a:rPr lang="sk-SK" dirty="0" smtClean="0">
                <a:latin typeface="Arial" pitchFamily="34" charset="0"/>
                <a:cs typeface="Arial" pitchFamily="34" charset="0"/>
              </a:rPr>
              <a:t>PC,</a:t>
            </a:r>
            <a:endParaRPr lang="sk-SK" dirty="0">
              <a:latin typeface="Arial" pitchFamily="34" charset="0"/>
              <a:cs typeface="Arial" pitchFamily="34" charset="0"/>
            </a:endParaRPr>
          </a:p>
          <a:p>
            <a:pPr algn="just">
              <a:lnSpc>
                <a:spcPct val="150000"/>
              </a:lnSpc>
            </a:pPr>
            <a:r>
              <a:rPr lang="sk-SK" dirty="0">
                <a:latin typeface="Arial" pitchFamily="34" charset="0"/>
                <a:cs typeface="Arial" pitchFamily="34" charset="0"/>
              </a:rPr>
              <a:t>- </a:t>
            </a:r>
            <a:r>
              <a:rPr lang="sk-SK" dirty="0" smtClean="0">
                <a:latin typeface="Arial" pitchFamily="34" charset="0"/>
                <a:cs typeface="Arial" pitchFamily="34" charset="0"/>
              </a:rPr>
              <a:t>  malý</a:t>
            </a:r>
            <a:r>
              <a:rPr lang="sk-SK" dirty="0">
                <a:latin typeface="Arial" pitchFamily="34" charset="0"/>
                <a:cs typeface="Arial" pitchFamily="34" charset="0"/>
              </a:rPr>
              <a:t>, mimoriadne náročný integrovaný </a:t>
            </a:r>
            <a:r>
              <a:rPr lang="sk-SK" dirty="0" smtClean="0">
                <a:latin typeface="Arial" pitchFamily="34" charset="0"/>
                <a:cs typeface="Arial" pitchFamily="34" charset="0"/>
              </a:rPr>
              <a:t>obvod,</a:t>
            </a:r>
            <a:endParaRPr lang="sk-SK" dirty="0">
              <a:latin typeface="Arial" pitchFamily="34" charset="0"/>
              <a:cs typeface="Arial" pitchFamily="34" charset="0"/>
            </a:endParaRPr>
          </a:p>
          <a:p>
            <a:pPr algn="just">
              <a:lnSpc>
                <a:spcPct val="150000"/>
              </a:lnSpc>
            </a:pPr>
            <a:r>
              <a:rPr lang="sk-SK" dirty="0">
                <a:latin typeface="Arial" pitchFamily="34" charset="0"/>
                <a:cs typeface="Arial" pitchFamily="34" charset="0"/>
              </a:rPr>
              <a:t>- </a:t>
            </a:r>
            <a:r>
              <a:rPr lang="sk-SK" dirty="0" smtClean="0">
                <a:latin typeface="Arial" pitchFamily="34" charset="0"/>
                <a:cs typeface="Arial" pitchFamily="34" charset="0"/>
              </a:rPr>
              <a:t>  najviac </a:t>
            </a:r>
            <a:r>
              <a:rPr lang="sk-SK" dirty="0">
                <a:latin typeface="Arial" pitchFamily="34" charset="0"/>
                <a:cs typeface="Arial" pitchFamily="34" charset="0"/>
              </a:rPr>
              <a:t>ovplyvňuje výkon </a:t>
            </a:r>
            <a:r>
              <a:rPr lang="sk-SK" dirty="0" smtClean="0">
                <a:latin typeface="Arial" pitchFamily="34" charset="0"/>
                <a:cs typeface="Arial" pitchFamily="34" charset="0"/>
              </a:rPr>
              <a:t>PC,</a:t>
            </a:r>
            <a:endParaRPr lang="sk-SK" dirty="0">
              <a:latin typeface="Arial" pitchFamily="34" charset="0"/>
              <a:cs typeface="Arial" pitchFamily="34" charset="0"/>
            </a:endParaRPr>
          </a:p>
          <a:p>
            <a:pPr marL="174625" indent="-174625" algn="just">
              <a:lnSpc>
                <a:spcPct val="150000"/>
              </a:lnSpc>
            </a:pPr>
            <a:r>
              <a:rPr lang="sk-SK" dirty="0">
                <a:latin typeface="Arial" pitchFamily="34" charset="0"/>
                <a:cs typeface="Arial" pitchFamily="34" charset="0"/>
              </a:rPr>
              <a:t>- </a:t>
            </a:r>
            <a:r>
              <a:rPr lang="sk-SK" dirty="0" smtClean="0">
                <a:latin typeface="Arial" pitchFamily="34" charset="0"/>
                <a:cs typeface="Arial" pitchFamily="34" charset="0"/>
              </a:rPr>
              <a:t>riadi </a:t>
            </a:r>
            <a:r>
              <a:rPr lang="sk-SK" dirty="0">
                <a:latin typeface="Arial" pitchFamily="34" charset="0"/>
                <a:cs typeface="Arial" pitchFamily="34" charset="0"/>
              </a:rPr>
              <a:t>preklad a vykonávanie príkazov, výpočty a </a:t>
            </a:r>
            <a:r>
              <a:rPr lang="sk-SK" dirty="0" smtClean="0">
                <a:latin typeface="Arial" pitchFamily="34" charset="0"/>
                <a:cs typeface="Arial" pitchFamily="34" charset="0"/>
              </a:rPr>
              <a:t>spracovanie údajov</a:t>
            </a:r>
            <a:r>
              <a:rPr lang="sk-SK" dirty="0">
                <a:latin typeface="Arial" pitchFamily="34" charset="0"/>
                <a:cs typeface="Arial" pitchFamily="34" charset="0"/>
              </a:rPr>
              <a:t>, ktoré sú uložené v operačnej </a:t>
            </a:r>
            <a:r>
              <a:rPr lang="sk-SK" dirty="0" smtClean="0">
                <a:latin typeface="Arial" pitchFamily="34" charset="0"/>
                <a:cs typeface="Arial" pitchFamily="34" charset="0"/>
              </a:rPr>
              <a:t>pamäti.</a:t>
            </a:r>
            <a:endParaRPr lang="sk-SK" dirty="0">
              <a:latin typeface="Arial" pitchFamily="34" charset="0"/>
              <a:cs typeface="Arial" pitchFamily="34" charset="0"/>
            </a:endParaRPr>
          </a:p>
          <a:p>
            <a:endParaRPr lang="sk-SK" dirty="0">
              <a:latin typeface="Arial" pitchFamily="34" charset="0"/>
              <a:cs typeface="Arial" pitchFamily="34" charset="0"/>
            </a:endParaRPr>
          </a:p>
        </p:txBody>
      </p:sp>
      <p:pic>
        <p:nvPicPr>
          <p:cNvPr id="8" name="Picture 2" descr="http://4.bp.blogspot.com/_k53VNB2Jagc/S9KyEe6yKFI/AAAAAAAAABM/3LV7HVOtGgo/s1600/hgjidgbiudhgibdnhijbdenjhbejr.JPG"/>
          <p:cNvPicPr>
            <a:picLocks noChangeAspect="1" noChangeArrowheads="1"/>
          </p:cNvPicPr>
          <p:nvPr/>
        </p:nvPicPr>
        <p:blipFill>
          <a:blip r:embed="rId3" cstate="print"/>
          <a:srcRect/>
          <a:stretch>
            <a:fillRect/>
          </a:stretch>
        </p:blipFill>
        <p:spPr bwMode="auto">
          <a:xfrm rot="20162169">
            <a:off x="5844358" y="4431058"/>
            <a:ext cx="2522504" cy="1677627"/>
          </a:xfrm>
          <a:prstGeom prst="rect">
            <a:avLst/>
          </a:prstGeom>
          <a:noFill/>
          <a:effectLst>
            <a:softEdge rad="127000"/>
          </a:effectLst>
        </p:spPr>
      </p:pic>
      <p:pic>
        <p:nvPicPr>
          <p:cNvPr id="6"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r>
              <a:rPr lang="sk-SK" smtClean="0"/>
              <a:t>6.4.2012</a:t>
            </a:r>
            <a:endParaRPr lang="sk-SK"/>
          </a:p>
        </p:txBody>
      </p:sp>
      <p:sp>
        <p:nvSpPr>
          <p:cNvPr id="3" name="BlokTextu 2"/>
          <p:cNvSpPr txBox="1"/>
          <p:nvPr/>
        </p:nvSpPr>
        <p:spPr>
          <a:xfrm>
            <a:off x="1214414" y="1928802"/>
            <a:ext cx="6072230" cy="3277820"/>
          </a:xfrm>
          <a:prstGeom prst="rect">
            <a:avLst/>
          </a:prstGeom>
          <a:noFill/>
        </p:spPr>
        <p:txBody>
          <a:bodyPr wrap="square" rtlCol="0">
            <a:spAutoFit/>
          </a:bodyPr>
          <a:lstStyle/>
          <a:p>
            <a:pPr algn="just">
              <a:lnSpc>
                <a:spcPct val="150000"/>
              </a:lnSpc>
            </a:pPr>
            <a:r>
              <a:rPr lang="sk-SK" dirty="0" smtClean="0">
                <a:latin typeface="Arial" pitchFamily="34" charset="0"/>
                <a:cs typeface="Arial" pitchFamily="34" charset="0"/>
              </a:rPr>
              <a:t>- poznáme 286, 386,486, Pentium I, II, III, IV atď.,</a:t>
            </a:r>
          </a:p>
          <a:p>
            <a:pPr algn="just">
              <a:lnSpc>
                <a:spcPct val="150000"/>
              </a:lnSpc>
              <a:buFontTx/>
              <a:buChar char="-"/>
            </a:pPr>
            <a:r>
              <a:rPr lang="sk-SK" dirty="0" smtClean="0">
                <a:latin typeface="Arial" pitchFamily="34" charset="0"/>
                <a:cs typeface="Arial" pitchFamily="34" charset="0"/>
              </a:rPr>
              <a:t> najznámejší výrobcovia: 	</a:t>
            </a:r>
            <a:r>
              <a:rPr lang="sk-SK" b="1" i="1" dirty="0" smtClean="0">
                <a:latin typeface="Arial" pitchFamily="34" charset="0"/>
                <a:cs typeface="Arial" pitchFamily="34" charset="0"/>
              </a:rPr>
              <a:t>Intel</a:t>
            </a:r>
          </a:p>
          <a:p>
            <a:pPr lvl="5" algn="just">
              <a:lnSpc>
                <a:spcPct val="150000"/>
              </a:lnSpc>
            </a:pPr>
            <a:r>
              <a:rPr lang="sk-SK" b="1" i="1" dirty="0" smtClean="0">
                <a:latin typeface="Arial" pitchFamily="34" charset="0"/>
                <a:cs typeface="Arial" pitchFamily="34" charset="0"/>
              </a:rPr>
              <a:t>	AMD</a:t>
            </a:r>
          </a:p>
          <a:p>
            <a:pPr marL="174625" indent="-174625">
              <a:lnSpc>
                <a:spcPct val="150000"/>
              </a:lnSpc>
            </a:pPr>
            <a:r>
              <a:rPr lang="sk-SK" dirty="0" smtClean="0">
                <a:latin typeface="Arial" pitchFamily="34" charset="0"/>
                <a:cs typeface="Arial" pitchFamily="34" charset="0"/>
              </a:rPr>
              <a:t>- má tzv. </a:t>
            </a:r>
            <a:r>
              <a:rPr lang="sk-SK" b="1" i="1" dirty="0" smtClean="0">
                <a:latin typeface="Arial" pitchFamily="34" charset="0"/>
                <a:cs typeface="Arial" pitchFamily="34" charset="0"/>
              </a:rPr>
              <a:t>taktovaciu</a:t>
            </a:r>
            <a:r>
              <a:rPr lang="sk-SK" i="1" dirty="0" smtClean="0">
                <a:latin typeface="Arial" pitchFamily="34" charset="0"/>
                <a:cs typeface="Arial" pitchFamily="34" charset="0"/>
              </a:rPr>
              <a:t> </a:t>
            </a:r>
            <a:r>
              <a:rPr lang="sk-SK" b="1" i="1" dirty="0" smtClean="0">
                <a:latin typeface="Arial" pitchFamily="34" charset="0"/>
                <a:cs typeface="Arial" pitchFamily="34" charset="0"/>
              </a:rPr>
              <a:t>frekvenciu</a:t>
            </a:r>
            <a:r>
              <a:rPr lang="sk-SK" dirty="0" smtClean="0">
                <a:latin typeface="Arial" pitchFamily="34" charset="0"/>
                <a:cs typeface="Arial" pitchFamily="34" charset="0"/>
              </a:rPr>
              <a:t>, ktorá ovplyvňuje rýchlosť spracovania inštrukcií, udáva sa v GHz (</a:t>
            </a:r>
            <a:r>
              <a:rPr lang="sk-SK" dirty="0" err="1" smtClean="0">
                <a:latin typeface="Arial" pitchFamily="34" charset="0"/>
                <a:cs typeface="Arial" pitchFamily="34" charset="0"/>
              </a:rPr>
              <a:t>gigahertzoch</a:t>
            </a:r>
            <a:r>
              <a:rPr lang="sk-SK" dirty="0" smtClean="0">
                <a:latin typeface="Arial" pitchFamily="34" charset="0"/>
                <a:cs typeface="Arial" pitchFamily="34" charset="0"/>
              </a:rPr>
              <a:t>) – jeden GHz znamená miliarda </a:t>
            </a:r>
            <a:br>
              <a:rPr lang="sk-SK" dirty="0" smtClean="0">
                <a:latin typeface="Arial" pitchFamily="34" charset="0"/>
                <a:cs typeface="Arial" pitchFamily="34" charset="0"/>
              </a:rPr>
            </a:br>
            <a:r>
              <a:rPr lang="sk-SK" dirty="0" smtClean="0">
                <a:latin typeface="Arial" pitchFamily="34" charset="0"/>
                <a:cs typeface="Arial" pitchFamily="34" charset="0"/>
              </a:rPr>
              <a:t>inštrukcií za sekundu.</a:t>
            </a:r>
          </a:p>
          <a:p>
            <a:pPr algn="just"/>
            <a:endParaRPr lang="sk-SK" dirty="0">
              <a:latin typeface="Arial" pitchFamily="34" charset="0"/>
              <a:cs typeface="Arial" pitchFamily="34" charset="0"/>
            </a:endParaRPr>
          </a:p>
        </p:txBody>
      </p:sp>
      <p:pic>
        <p:nvPicPr>
          <p:cNvPr id="4" name="Picture 2" descr="http://4.bp.blogspot.com/_k53VNB2Jagc/S9KyEe6yKFI/AAAAAAAAABM/3LV7HVOtGgo/s1600/hgjidgbiudhgibdnhijbdenjhbejr.JPG"/>
          <p:cNvPicPr>
            <a:picLocks noChangeAspect="1" noChangeArrowheads="1"/>
          </p:cNvPicPr>
          <p:nvPr/>
        </p:nvPicPr>
        <p:blipFill>
          <a:blip r:embed="rId2" cstate="print"/>
          <a:srcRect/>
          <a:stretch>
            <a:fillRect/>
          </a:stretch>
        </p:blipFill>
        <p:spPr bwMode="auto">
          <a:xfrm rot="20162169">
            <a:off x="5844358" y="4431058"/>
            <a:ext cx="2522504" cy="1677627"/>
          </a:xfrm>
          <a:prstGeom prst="rect">
            <a:avLst/>
          </a:prstGeom>
          <a:noFill/>
          <a:effectLst>
            <a:softEdge rad="127000"/>
          </a:effectLst>
        </p:spPr>
      </p:pic>
      <p:sp>
        <p:nvSpPr>
          <p:cNvPr id="5" name="BlokTextu 4"/>
          <p:cNvSpPr txBox="1"/>
          <p:nvPr/>
        </p:nvSpPr>
        <p:spPr>
          <a:xfrm>
            <a:off x="3607587" y="571480"/>
            <a:ext cx="1928826" cy="400110"/>
          </a:xfrm>
          <a:prstGeom prst="rect">
            <a:avLst/>
          </a:prstGeom>
          <a:noFill/>
        </p:spPr>
        <p:txBody>
          <a:bodyPr wrap="square" rtlCol="0">
            <a:spAutoFit/>
          </a:bodyPr>
          <a:lstStyle/>
          <a:p>
            <a:pPr algn="ctr"/>
            <a:r>
              <a:rPr lang="sk-SK" sz="2000" b="1" dirty="0" smtClean="0">
                <a:solidFill>
                  <a:schemeClr val="accent3">
                    <a:shade val="75000"/>
                  </a:schemeClr>
                </a:solidFill>
                <a:latin typeface="Arial" pitchFamily="34" charset="0"/>
                <a:ea typeface="+mj-ea"/>
                <a:cs typeface="Arial" pitchFamily="34" charset="0"/>
              </a:rPr>
              <a:t>Procesor</a:t>
            </a:r>
          </a:p>
        </p:txBody>
      </p:sp>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r>
              <a:rPr lang="sk-SK" smtClean="0"/>
              <a:t>6.4.2012</a:t>
            </a:r>
            <a:endParaRPr lang="sk-SK"/>
          </a:p>
        </p:txBody>
      </p:sp>
      <p:sp>
        <p:nvSpPr>
          <p:cNvPr id="4" name="BlokTextu 3"/>
          <p:cNvSpPr txBox="1"/>
          <p:nvPr/>
        </p:nvSpPr>
        <p:spPr>
          <a:xfrm>
            <a:off x="892943" y="357166"/>
            <a:ext cx="7358114" cy="600164"/>
          </a:xfrm>
          <a:prstGeom prst="rect">
            <a:avLst/>
          </a:prstGeom>
          <a:noFill/>
        </p:spPr>
        <p:txBody>
          <a:bodyPr wrap="square" rtlCol="0">
            <a:spAutoFit/>
          </a:bodyPr>
          <a:lstStyle/>
          <a:p>
            <a:r>
              <a:rPr lang="sk-SK" sz="3300" b="1" dirty="0" smtClean="0">
                <a:solidFill>
                  <a:schemeClr val="accent3">
                    <a:shade val="75000"/>
                  </a:schemeClr>
                </a:solidFill>
                <a:latin typeface="Arial" pitchFamily="34" charset="0"/>
                <a:ea typeface="+mj-ea"/>
                <a:cs typeface="Arial" pitchFamily="34" charset="0"/>
              </a:rPr>
              <a:t>RAM </a:t>
            </a:r>
            <a:r>
              <a:rPr lang="sk-SK" sz="3300" b="1" dirty="0">
                <a:solidFill>
                  <a:schemeClr val="accent3">
                    <a:shade val="75000"/>
                  </a:schemeClr>
                </a:solidFill>
                <a:latin typeface="Arial" pitchFamily="34" charset="0"/>
                <a:ea typeface="+mj-ea"/>
                <a:cs typeface="Arial" pitchFamily="34" charset="0"/>
              </a:rPr>
              <a:t>( </a:t>
            </a:r>
            <a:r>
              <a:rPr lang="sk-SK" sz="3300" b="1" dirty="0" err="1">
                <a:solidFill>
                  <a:schemeClr val="accent3">
                    <a:shade val="75000"/>
                  </a:schemeClr>
                </a:solidFill>
                <a:latin typeface="Arial" pitchFamily="34" charset="0"/>
                <a:ea typeface="+mj-ea"/>
                <a:cs typeface="Arial" pitchFamily="34" charset="0"/>
              </a:rPr>
              <a:t>Random</a:t>
            </a:r>
            <a:r>
              <a:rPr lang="sk-SK" sz="3300" b="1" dirty="0">
                <a:solidFill>
                  <a:schemeClr val="accent3">
                    <a:shade val="75000"/>
                  </a:schemeClr>
                </a:solidFill>
                <a:latin typeface="Arial" pitchFamily="34" charset="0"/>
                <a:ea typeface="+mj-ea"/>
                <a:cs typeface="Arial" pitchFamily="34" charset="0"/>
              </a:rPr>
              <a:t> Access </a:t>
            </a:r>
            <a:r>
              <a:rPr lang="sk-SK" sz="3300" b="1" dirty="0" err="1">
                <a:solidFill>
                  <a:schemeClr val="accent3">
                    <a:shade val="75000"/>
                  </a:schemeClr>
                </a:solidFill>
                <a:latin typeface="Arial" pitchFamily="34" charset="0"/>
                <a:ea typeface="+mj-ea"/>
                <a:cs typeface="Arial" pitchFamily="34" charset="0"/>
              </a:rPr>
              <a:t>Memory</a:t>
            </a:r>
            <a:r>
              <a:rPr lang="sk-SK" sz="3300" b="1" dirty="0">
                <a:solidFill>
                  <a:schemeClr val="accent3">
                    <a:shade val="75000"/>
                  </a:schemeClr>
                </a:solidFill>
                <a:latin typeface="Arial" pitchFamily="34" charset="0"/>
                <a:ea typeface="+mj-ea"/>
                <a:cs typeface="Arial" pitchFamily="34" charset="0"/>
              </a:rPr>
              <a:t> ) </a:t>
            </a:r>
          </a:p>
        </p:txBody>
      </p:sp>
      <p:sp>
        <p:nvSpPr>
          <p:cNvPr id="6" name="BlokTextu 5"/>
          <p:cNvSpPr txBox="1"/>
          <p:nvPr/>
        </p:nvSpPr>
        <p:spPr>
          <a:xfrm>
            <a:off x="285720" y="2571744"/>
            <a:ext cx="5786478" cy="1200329"/>
          </a:xfrm>
          <a:prstGeom prst="rect">
            <a:avLst/>
          </a:prstGeom>
          <a:noFill/>
        </p:spPr>
        <p:txBody>
          <a:bodyPr wrap="square" rtlCol="0">
            <a:spAutoFit/>
          </a:bodyPr>
          <a:lstStyle/>
          <a:p>
            <a:pPr marL="87313" indent="-87313">
              <a:lnSpc>
                <a:spcPct val="150000"/>
              </a:lnSpc>
            </a:pPr>
            <a:r>
              <a:rPr lang="sk-SK" dirty="0" smtClean="0">
                <a:latin typeface="Arial" pitchFamily="34" charset="0"/>
                <a:cs typeface="Arial" pitchFamily="34" charset="0"/>
              </a:rPr>
              <a:t>- pamäť </a:t>
            </a:r>
            <a:r>
              <a:rPr lang="sk-SK" dirty="0">
                <a:latin typeface="Arial" pitchFamily="34" charset="0"/>
                <a:cs typeface="Arial" pitchFamily="34" charset="0"/>
              </a:rPr>
              <a:t>s priamym prístupom je energeticky závislá, pričom umožňuje čítanie aj zápis údajov </a:t>
            </a:r>
            <a:r>
              <a:rPr lang="sk-SK" dirty="0" smtClean="0">
                <a:latin typeface="Arial" pitchFamily="34" charset="0"/>
                <a:cs typeface="Arial" pitchFamily="34" charset="0"/>
              </a:rPr>
              <a:t>z/do pamäte,</a:t>
            </a:r>
          </a:p>
          <a:p>
            <a:endParaRPr lang="sk-SK" dirty="0">
              <a:latin typeface="Arial" pitchFamily="34" charset="0"/>
              <a:cs typeface="Arial" pitchFamily="34" charset="0"/>
            </a:endParaRPr>
          </a:p>
        </p:txBody>
      </p:sp>
      <p:sp>
        <p:nvSpPr>
          <p:cNvPr id="7" name="BlokTextu 6"/>
          <p:cNvSpPr txBox="1"/>
          <p:nvPr/>
        </p:nvSpPr>
        <p:spPr>
          <a:xfrm>
            <a:off x="285720" y="3643314"/>
            <a:ext cx="7500990" cy="507831"/>
          </a:xfrm>
          <a:prstGeom prst="rect">
            <a:avLst/>
          </a:prstGeom>
          <a:noFill/>
        </p:spPr>
        <p:txBody>
          <a:bodyPr wrap="square" rtlCol="0">
            <a:spAutoFit/>
          </a:bodyPr>
          <a:lstStyle/>
          <a:p>
            <a:pPr>
              <a:lnSpc>
                <a:spcPct val="150000"/>
              </a:lnSpc>
            </a:pPr>
            <a:r>
              <a:rPr lang="sk-SK" dirty="0" smtClean="0">
                <a:latin typeface="Arial" pitchFamily="34" charset="0"/>
                <a:cs typeface="Arial" pitchFamily="34" charset="0"/>
              </a:rPr>
              <a:t>- slúži procesoru na veľmi rýchle čítanie a zápis spracovávaných údajov,</a:t>
            </a:r>
            <a:endParaRPr lang="sk-SK" dirty="0">
              <a:latin typeface="Arial" pitchFamily="34" charset="0"/>
              <a:cs typeface="Arial" pitchFamily="34" charset="0"/>
            </a:endParaRPr>
          </a:p>
        </p:txBody>
      </p:sp>
      <p:sp>
        <p:nvSpPr>
          <p:cNvPr id="8" name="BlokTextu 7"/>
          <p:cNvSpPr txBox="1"/>
          <p:nvPr/>
        </p:nvSpPr>
        <p:spPr>
          <a:xfrm>
            <a:off x="285720" y="4286256"/>
            <a:ext cx="8501122" cy="507831"/>
          </a:xfrm>
          <a:prstGeom prst="rect">
            <a:avLst/>
          </a:prstGeom>
          <a:noFill/>
        </p:spPr>
        <p:txBody>
          <a:bodyPr wrap="square" rtlCol="0">
            <a:spAutoFit/>
          </a:bodyPr>
          <a:lstStyle/>
          <a:p>
            <a:pPr marL="174625" indent="-174625">
              <a:lnSpc>
                <a:spcPct val="150000"/>
              </a:lnSpc>
            </a:pPr>
            <a:r>
              <a:rPr lang="sk-SK" dirty="0" smtClean="0">
                <a:latin typeface="Arial" pitchFamily="34" charset="0"/>
                <a:cs typeface="Arial" pitchFamily="34" charset="0"/>
              </a:rPr>
              <a:t>- má adresovateľnú každú pamäťovú bunku a jej obsah možno ľubovoľne meniť,</a:t>
            </a:r>
            <a:endParaRPr lang="sk-SK" dirty="0">
              <a:latin typeface="Arial" pitchFamily="34" charset="0"/>
              <a:cs typeface="Arial" pitchFamily="34" charset="0"/>
            </a:endParaRPr>
          </a:p>
        </p:txBody>
      </p:sp>
      <p:sp>
        <p:nvSpPr>
          <p:cNvPr id="10" name="BlokTextu 9"/>
          <p:cNvSpPr txBox="1"/>
          <p:nvPr/>
        </p:nvSpPr>
        <p:spPr>
          <a:xfrm>
            <a:off x="357158" y="5000636"/>
            <a:ext cx="7929618" cy="369332"/>
          </a:xfrm>
          <a:prstGeom prst="rect">
            <a:avLst/>
          </a:prstGeom>
          <a:noFill/>
        </p:spPr>
        <p:txBody>
          <a:bodyPr wrap="square" rtlCol="0">
            <a:spAutoFit/>
          </a:bodyPr>
          <a:lstStyle/>
          <a:p>
            <a:r>
              <a:rPr lang="sk-SK" dirty="0" smtClean="0">
                <a:latin typeface="Arial" pitchFamily="34" charset="0"/>
                <a:cs typeface="Arial" pitchFamily="34" charset="0"/>
              </a:rPr>
              <a:t>- slúži </a:t>
            </a:r>
            <a:r>
              <a:rPr lang="sk-SK" dirty="0">
                <a:latin typeface="Arial" pitchFamily="34" charset="0"/>
                <a:cs typeface="Arial" pitchFamily="34" charset="0"/>
              </a:rPr>
              <a:t>procesoru na veľmi rýchle čítanie a zápis spracovávaných údajov.</a:t>
            </a:r>
          </a:p>
        </p:txBody>
      </p:sp>
      <p:pic>
        <p:nvPicPr>
          <p:cNvPr id="11" name="Picture 5" descr="http://2.bp.blogspot.com/-QWTLCKk8wgQ/Tw316Ge--VI/AAAAAAAACEA/uhAvnQD0GDo/s1600/Error-RAM-Install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3939772">
            <a:off x="6301618" y="2121827"/>
            <a:ext cx="2643206" cy="1738643"/>
          </a:xfrm>
          <a:prstGeom prst="rect">
            <a:avLst/>
          </a:prstGeom>
          <a:noFill/>
          <a:effectLst/>
        </p:spPr>
      </p:pic>
      <p:pic>
        <p:nvPicPr>
          <p:cNvPr id="9"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ppt_x"/>
                                          </p:val>
                                        </p:tav>
                                        <p:tav tm="100000">
                                          <p:val>
                                            <p:strVal val="#ppt_x"/>
                                          </p:val>
                                        </p:tav>
                                      </p:tavLst>
                                    </p:anim>
                                    <p:anim calcmode="lin" valueType="num">
                                      <p:cBhvr additive="base">
                                        <p:cTn id="13"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par>
                                <p:cTn id="20" presetID="7"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0" fill="hold"/>
                                        <p:tgtEl>
                                          <p:spTgt spid="8"/>
                                        </p:tgtEl>
                                        <p:attrNameLst>
                                          <p:attrName>ppt_x</p:attrName>
                                        </p:attrNameLst>
                                      </p:cBhvr>
                                      <p:tavLst>
                                        <p:tav tm="0">
                                          <p:val>
                                            <p:strVal val="#ppt_x"/>
                                          </p:val>
                                        </p:tav>
                                        <p:tav tm="100000">
                                          <p:val>
                                            <p:strVal val="#ppt_x"/>
                                          </p:val>
                                        </p:tav>
                                      </p:tavLst>
                                    </p:anim>
                                    <p:anim calcmode="lin" valueType="num">
                                      <p:cBhvr additive="base">
                                        <p:cTn id="23" dur="5000" fill="hold"/>
                                        <p:tgtEl>
                                          <p:spTgt spid="8"/>
                                        </p:tgtEl>
                                        <p:attrNameLst>
                                          <p:attrName>ppt_y</p:attrName>
                                        </p:attrNameLst>
                                      </p:cBhvr>
                                      <p:tavLst>
                                        <p:tav tm="0">
                                          <p:val>
                                            <p:strVal val="1+#ppt_h/2"/>
                                          </p:val>
                                        </p:tav>
                                        <p:tav tm="100000">
                                          <p:val>
                                            <p:strVal val="#ppt_y"/>
                                          </p:val>
                                        </p:tav>
                                      </p:tavLst>
                                    </p:anim>
                                  </p:childTnLst>
                                </p:cTn>
                              </p:par>
                              <p:par>
                                <p:cTn id="24" presetID="7"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0" fill="hold"/>
                                        <p:tgtEl>
                                          <p:spTgt spid="10"/>
                                        </p:tgtEl>
                                        <p:attrNameLst>
                                          <p:attrName>ppt_x</p:attrName>
                                        </p:attrNameLst>
                                      </p:cBhvr>
                                      <p:tavLst>
                                        <p:tav tm="0">
                                          <p:val>
                                            <p:strVal val="#ppt_x"/>
                                          </p:val>
                                        </p:tav>
                                        <p:tav tm="100000">
                                          <p:val>
                                            <p:strVal val="#ppt_x"/>
                                          </p:val>
                                        </p:tav>
                                      </p:tavLst>
                                    </p:anim>
                                    <p:anim calcmode="lin" valueType="num">
                                      <p:cBhvr additive="base">
                                        <p:cTn id="27"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r>
              <a:rPr lang="sk-SK" smtClean="0"/>
              <a:t>6.4.2012</a:t>
            </a:r>
            <a:endParaRPr lang="sk-SK"/>
          </a:p>
        </p:txBody>
      </p:sp>
      <p:sp>
        <p:nvSpPr>
          <p:cNvPr id="3" name="BlokTextu 2"/>
          <p:cNvSpPr txBox="1"/>
          <p:nvPr/>
        </p:nvSpPr>
        <p:spPr>
          <a:xfrm>
            <a:off x="642910" y="4143380"/>
            <a:ext cx="8001056" cy="1200329"/>
          </a:xfrm>
          <a:prstGeom prst="rect">
            <a:avLst/>
          </a:prstGeom>
          <a:noFill/>
        </p:spPr>
        <p:txBody>
          <a:bodyPr wrap="square" rtlCol="0">
            <a:spAutoFit/>
          </a:bodyPr>
          <a:lstStyle/>
          <a:p>
            <a:pPr marL="271463" indent="-271463">
              <a:buFont typeface="Arial" pitchFamily="34" charset="0"/>
              <a:buChar char="•"/>
            </a:pPr>
            <a:r>
              <a:rPr lang="sk-SK" dirty="0" smtClean="0">
                <a:latin typeface="Arial" pitchFamily="34" charset="0"/>
                <a:cs typeface="Arial" pitchFamily="34" charset="0"/>
              </a:rPr>
              <a:t>kapacita </a:t>
            </a:r>
            <a:r>
              <a:rPr lang="sk-SK" dirty="0">
                <a:latin typeface="Arial" pitchFamily="34" charset="0"/>
                <a:cs typeface="Arial" pitchFamily="34" charset="0"/>
              </a:rPr>
              <a:t>pamäte sa udáva v </a:t>
            </a:r>
            <a:r>
              <a:rPr lang="sk-SK" b="1" i="1" dirty="0" smtClean="0">
                <a:latin typeface="Arial" pitchFamily="34" charset="0"/>
                <a:cs typeface="Arial" pitchFamily="34" charset="0"/>
              </a:rPr>
              <a:t>GB</a:t>
            </a:r>
            <a:r>
              <a:rPr lang="sk-SK" dirty="0" smtClean="0">
                <a:latin typeface="Arial" pitchFamily="34" charset="0"/>
                <a:cs typeface="Arial" pitchFamily="34" charset="0"/>
              </a:rPr>
              <a:t> (</a:t>
            </a:r>
            <a:r>
              <a:rPr lang="sk-SK" dirty="0" err="1" smtClean="0">
                <a:latin typeface="Arial" pitchFamily="34" charset="0"/>
                <a:cs typeface="Arial" pitchFamily="34" charset="0"/>
              </a:rPr>
              <a:t>gigabytoch</a:t>
            </a:r>
            <a:r>
              <a:rPr lang="sk-SK" dirty="0" smtClean="0">
                <a:latin typeface="Arial" pitchFamily="34" charset="0"/>
                <a:cs typeface="Arial" pitchFamily="34" charset="0"/>
              </a:rPr>
              <a:t>) napr. 1,2,3,4 GB . </a:t>
            </a:r>
            <a:r>
              <a:rPr lang="sk-SK" dirty="0">
                <a:latin typeface="Arial" pitchFamily="34" charset="0"/>
                <a:cs typeface="Arial" pitchFamily="34" charset="0"/>
              </a:rPr>
              <a:t>Dá sa jednoducho zväčšiť pripojením ďalšej do slotu na matičnej doske. Tiež ovplyvňuje výkon PC.</a:t>
            </a:r>
          </a:p>
          <a:p>
            <a:endParaRPr lang="sk-SK" dirty="0">
              <a:latin typeface="Arial" pitchFamily="34" charset="0"/>
              <a:cs typeface="Arial" pitchFamily="34" charset="0"/>
            </a:endParaRPr>
          </a:p>
        </p:txBody>
      </p:sp>
      <p:pic>
        <p:nvPicPr>
          <p:cNvPr id="4" name="Picture 5" descr="http://2.bp.blogspot.com/-QWTLCKk8wgQ/Tw316Ge--VI/AAAAAAAACEA/uhAvnQD0GDo/s1600/Error-RAM-Installation.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328307">
            <a:off x="6292526" y="2052096"/>
            <a:ext cx="2643206" cy="1738643"/>
          </a:xfrm>
          <a:prstGeom prst="rect">
            <a:avLst/>
          </a:prstGeom>
          <a:noFill/>
          <a:effectLst/>
        </p:spPr>
      </p:pic>
      <p:sp>
        <p:nvSpPr>
          <p:cNvPr id="5" name="BlokTextu 4"/>
          <p:cNvSpPr txBox="1"/>
          <p:nvPr/>
        </p:nvSpPr>
        <p:spPr>
          <a:xfrm>
            <a:off x="642910" y="2643182"/>
            <a:ext cx="5643602" cy="923330"/>
          </a:xfrm>
          <a:prstGeom prst="rect">
            <a:avLst/>
          </a:prstGeom>
          <a:noFill/>
        </p:spPr>
        <p:txBody>
          <a:bodyPr wrap="square" rtlCol="0">
            <a:spAutoFit/>
          </a:bodyPr>
          <a:lstStyle/>
          <a:p>
            <a:pPr marL="174625" indent="-174625">
              <a:buFont typeface="Arial" pitchFamily="34" charset="0"/>
              <a:buChar char="•"/>
            </a:pPr>
            <a:r>
              <a:rPr lang="sk-SK" dirty="0" smtClean="0">
                <a:latin typeface="Arial" pitchFamily="34" charset="0"/>
                <a:cs typeface="Arial" pitchFamily="34" charset="0"/>
              </a:rPr>
              <a:t> po </a:t>
            </a:r>
            <a:r>
              <a:rPr lang="sk-SK" b="1" i="1" dirty="0" smtClean="0">
                <a:latin typeface="Arial" pitchFamily="34" charset="0"/>
                <a:cs typeface="Arial" pitchFamily="34" charset="0"/>
              </a:rPr>
              <a:t>zapnutí PC </a:t>
            </a:r>
            <a:r>
              <a:rPr lang="sk-SK" dirty="0" smtClean="0">
                <a:latin typeface="Arial" pitchFamily="34" charset="0"/>
                <a:cs typeface="Arial" pitchFamily="34" charset="0"/>
              </a:rPr>
              <a:t>načíta operačný systém, neskôr spustené programy aj údaje napísané klávesnicou alebo zvolené myšou,</a:t>
            </a:r>
            <a:endParaRPr lang="sk-SK" dirty="0">
              <a:latin typeface="Arial" pitchFamily="34" charset="0"/>
              <a:cs typeface="Arial" pitchFamily="34" charset="0"/>
            </a:endParaRPr>
          </a:p>
        </p:txBody>
      </p:sp>
      <p:sp>
        <p:nvSpPr>
          <p:cNvPr id="6" name="BlokTextu 5"/>
          <p:cNvSpPr txBox="1"/>
          <p:nvPr/>
        </p:nvSpPr>
        <p:spPr>
          <a:xfrm>
            <a:off x="642910" y="3643314"/>
            <a:ext cx="3500462" cy="369332"/>
          </a:xfrm>
          <a:prstGeom prst="rect">
            <a:avLst/>
          </a:prstGeom>
          <a:noFill/>
        </p:spPr>
        <p:txBody>
          <a:bodyPr wrap="square" rtlCol="0">
            <a:spAutoFit/>
          </a:bodyPr>
          <a:lstStyle/>
          <a:p>
            <a:pPr marL="174625" indent="-174625">
              <a:buFont typeface="Arial" pitchFamily="34" charset="0"/>
              <a:buChar char="•"/>
            </a:pPr>
            <a:r>
              <a:rPr lang="sk-SK" dirty="0" smtClean="0">
                <a:latin typeface="Arial" pitchFamily="34" charset="0"/>
                <a:cs typeface="Arial" pitchFamily="34" charset="0"/>
              </a:rPr>
              <a:t> po </a:t>
            </a:r>
            <a:r>
              <a:rPr lang="sk-SK" b="1" i="1" dirty="0" smtClean="0">
                <a:latin typeface="Arial" pitchFamily="34" charset="0"/>
                <a:cs typeface="Arial" pitchFamily="34" charset="0"/>
              </a:rPr>
              <a:t>vypnutí PC </a:t>
            </a:r>
            <a:r>
              <a:rPr lang="sk-SK" dirty="0" smtClean="0">
                <a:latin typeface="Arial" pitchFamily="34" charset="0"/>
                <a:cs typeface="Arial" pitchFamily="34" charset="0"/>
              </a:rPr>
              <a:t>sa vymaže,</a:t>
            </a:r>
            <a:endParaRPr lang="sk-SK" dirty="0">
              <a:latin typeface="Arial" pitchFamily="34" charset="0"/>
              <a:cs typeface="Arial" pitchFamily="34" charset="0"/>
            </a:endParaRPr>
          </a:p>
        </p:txBody>
      </p:sp>
      <p:sp>
        <p:nvSpPr>
          <p:cNvPr id="7" name="BlokTextu 6"/>
          <p:cNvSpPr txBox="1"/>
          <p:nvPr/>
        </p:nvSpPr>
        <p:spPr>
          <a:xfrm>
            <a:off x="2250265" y="642918"/>
            <a:ext cx="4643470" cy="646331"/>
          </a:xfrm>
          <a:prstGeom prst="rect">
            <a:avLst/>
          </a:prstGeom>
          <a:noFill/>
        </p:spPr>
        <p:txBody>
          <a:bodyPr wrap="square" rtlCol="0">
            <a:spAutoFit/>
          </a:bodyPr>
          <a:lstStyle/>
          <a:p>
            <a:pPr algn="ctr"/>
            <a:r>
              <a:rPr lang="sk-SK" b="1" dirty="0" smtClean="0">
                <a:solidFill>
                  <a:schemeClr val="accent3">
                    <a:shade val="75000"/>
                  </a:schemeClr>
                </a:solidFill>
                <a:latin typeface="Arial" pitchFamily="34" charset="0"/>
                <a:cs typeface="Arial" pitchFamily="34" charset="0"/>
              </a:rPr>
              <a:t>RAM ( </a:t>
            </a:r>
            <a:r>
              <a:rPr lang="sk-SK" b="1" dirty="0" err="1" smtClean="0">
                <a:solidFill>
                  <a:schemeClr val="accent3">
                    <a:shade val="75000"/>
                  </a:schemeClr>
                </a:solidFill>
                <a:latin typeface="Arial" pitchFamily="34" charset="0"/>
                <a:cs typeface="Arial" pitchFamily="34" charset="0"/>
              </a:rPr>
              <a:t>Random</a:t>
            </a:r>
            <a:r>
              <a:rPr lang="sk-SK" b="1" dirty="0" smtClean="0">
                <a:solidFill>
                  <a:schemeClr val="accent3">
                    <a:shade val="75000"/>
                  </a:schemeClr>
                </a:solidFill>
                <a:latin typeface="Arial" pitchFamily="34" charset="0"/>
                <a:cs typeface="Arial" pitchFamily="34" charset="0"/>
              </a:rPr>
              <a:t> Access </a:t>
            </a:r>
            <a:r>
              <a:rPr lang="sk-SK" b="1" dirty="0" err="1" smtClean="0">
                <a:solidFill>
                  <a:schemeClr val="accent3">
                    <a:shade val="75000"/>
                  </a:schemeClr>
                </a:solidFill>
                <a:latin typeface="Arial" pitchFamily="34" charset="0"/>
                <a:cs typeface="Arial" pitchFamily="34" charset="0"/>
              </a:rPr>
              <a:t>Memory</a:t>
            </a:r>
            <a:r>
              <a:rPr lang="sk-SK" b="1" dirty="0" smtClean="0">
                <a:solidFill>
                  <a:schemeClr val="accent3">
                    <a:shade val="75000"/>
                  </a:schemeClr>
                </a:solidFill>
                <a:latin typeface="Arial" pitchFamily="34" charset="0"/>
                <a:cs typeface="Arial" pitchFamily="34" charset="0"/>
              </a:rPr>
              <a:t> ) </a:t>
            </a:r>
          </a:p>
          <a:p>
            <a:endParaRPr lang="sk-SK" dirty="0">
              <a:latin typeface="Arial" pitchFamily="34" charset="0"/>
              <a:cs typeface="Arial" pitchFamily="34" charset="0"/>
            </a:endParaRPr>
          </a:p>
        </p:txBody>
      </p:sp>
      <p:pic>
        <p:nvPicPr>
          <p:cNvPr id="8"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ppt_x"/>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0" fill="hold"/>
                                        <p:tgtEl>
                                          <p:spTgt spid="3"/>
                                        </p:tgtEl>
                                        <p:attrNameLst>
                                          <p:attrName>ppt_x</p:attrName>
                                        </p:attrNameLst>
                                      </p:cBhvr>
                                      <p:tavLst>
                                        <p:tav tm="0">
                                          <p:val>
                                            <p:strVal val="#ppt_x"/>
                                          </p:val>
                                        </p:tav>
                                        <p:tav tm="100000">
                                          <p:val>
                                            <p:strVal val="#ppt_x"/>
                                          </p:val>
                                        </p:tav>
                                      </p:tavLst>
                                    </p:anim>
                                    <p:anim calcmode="lin" valueType="num">
                                      <p:cBhvr additive="base">
                                        <p:cTn id="1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a:xfrm>
            <a:off x="301752" y="1524000"/>
            <a:ext cx="4270248" cy="732974"/>
          </a:xfrm>
        </p:spPr>
        <p:txBody>
          <a:bodyPr/>
          <a:lstStyle/>
          <a:p>
            <a:r>
              <a:rPr lang="sk-SK" dirty="0">
                <a:latin typeface="Arial" pitchFamily="34" charset="0"/>
                <a:cs typeface="Arial" pitchFamily="34" charset="0"/>
              </a:rPr>
              <a:t>ROM ( </a:t>
            </a:r>
            <a:r>
              <a:rPr lang="sk-SK" dirty="0" err="1">
                <a:latin typeface="Arial" pitchFamily="34" charset="0"/>
                <a:cs typeface="Arial" pitchFamily="34" charset="0"/>
              </a:rPr>
              <a:t>Read</a:t>
            </a:r>
            <a:r>
              <a:rPr lang="sk-SK" dirty="0">
                <a:latin typeface="Arial" pitchFamily="34" charset="0"/>
                <a:cs typeface="Arial" pitchFamily="34" charset="0"/>
              </a:rPr>
              <a:t> </a:t>
            </a:r>
            <a:r>
              <a:rPr lang="sk-SK" dirty="0" err="1">
                <a:latin typeface="Arial" pitchFamily="34" charset="0"/>
                <a:cs typeface="Arial" pitchFamily="34" charset="0"/>
              </a:rPr>
              <a:t>Only</a:t>
            </a:r>
            <a:r>
              <a:rPr lang="sk-SK" dirty="0">
                <a:latin typeface="Arial" pitchFamily="34" charset="0"/>
                <a:cs typeface="Arial" pitchFamily="34" charset="0"/>
              </a:rPr>
              <a:t> </a:t>
            </a:r>
            <a:r>
              <a:rPr lang="sk-SK" dirty="0" err="1">
                <a:latin typeface="Arial" pitchFamily="34" charset="0"/>
                <a:cs typeface="Arial" pitchFamily="34" charset="0"/>
              </a:rPr>
              <a:t>Memory</a:t>
            </a:r>
            <a:r>
              <a:rPr lang="sk-SK" dirty="0">
                <a:latin typeface="Arial" pitchFamily="34" charset="0"/>
                <a:cs typeface="Arial" pitchFamily="34" charset="0"/>
              </a:rPr>
              <a:t>)</a:t>
            </a:r>
          </a:p>
          <a:p>
            <a:pPr algn="ctr"/>
            <a:endParaRPr lang="sk-SK" dirty="0">
              <a:latin typeface="Arial" pitchFamily="34" charset="0"/>
              <a:cs typeface="Arial" pitchFamily="34" charset="0"/>
            </a:endParaRPr>
          </a:p>
        </p:txBody>
      </p:sp>
      <p:sp>
        <p:nvSpPr>
          <p:cNvPr id="3" name="Zástupný symbol textu 2"/>
          <p:cNvSpPr>
            <a:spLocks noGrp="1"/>
          </p:cNvSpPr>
          <p:nvPr>
            <p:ph type="body" sz="half" idx="3"/>
          </p:nvPr>
        </p:nvSpPr>
        <p:spPr>
          <a:xfrm>
            <a:off x="4643438" y="1524000"/>
            <a:ext cx="4286280" cy="731520"/>
          </a:xfrm>
        </p:spPr>
        <p:txBody>
          <a:bodyPr/>
          <a:lstStyle/>
          <a:p>
            <a:r>
              <a:rPr lang="sk-SK" dirty="0" err="1" smtClean="0">
                <a:latin typeface="Arial" pitchFamily="34" charset="0"/>
                <a:cs typeface="Arial" pitchFamily="34" charset="0"/>
              </a:rPr>
              <a:t>Cache</a:t>
            </a:r>
            <a:r>
              <a:rPr lang="sk-SK" dirty="0" smtClean="0">
                <a:latin typeface="Arial" pitchFamily="34" charset="0"/>
                <a:cs typeface="Arial" pitchFamily="34" charset="0"/>
              </a:rPr>
              <a:t> (vyrovnávacia) pamäť</a:t>
            </a:r>
          </a:p>
          <a:p>
            <a:endParaRPr lang="sk-SK" dirty="0">
              <a:latin typeface="Arial" pitchFamily="34" charset="0"/>
              <a:cs typeface="Arial" pitchFamily="34" charset="0"/>
            </a:endParaRPr>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obsahu 4"/>
          <p:cNvSpPr>
            <a:spLocks noGrp="1"/>
          </p:cNvSpPr>
          <p:nvPr>
            <p:ph sz="quarter" idx="2"/>
          </p:nvPr>
        </p:nvSpPr>
        <p:spPr/>
        <p:txBody>
          <a:bodyPr>
            <a:normAutofit/>
          </a:bodyPr>
          <a:lstStyle/>
          <a:p>
            <a:pPr>
              <a:buClr>
                <a:schemeClr val="tx1">
                  <a:lumMod val="95000"/>
                </a:schemeClr>
              </a:buClr>
              <a:buSzPct val="100000"/>
              <a:buFont typeface="Arial" pitchFamily="34" charset="0"/>
              <a:buChar char="•"/>
            </a:pPr>
            <a:r>
              <a:rPr lang="sk-SK" sz="1800" dirty="0" smtClean="0">
                <a:latin typeface="Arial" pitchFamily="34" charset="0"/>
                <a:cs typeface="Arial" pitchFamily="34" charset="0"/>
              </a:rPr>
              <a:t>trvalá (permanentná) pamäť je energeticky nezávislá, ktorá umožňuje iba čítanie dát,</a:t>
            </a:r>
          </a:p>
          <a:p>
            <a:pPr algn="just">
              <a:buClr>
                <a:schemeClr val="tx1">
                  <a:lumMod val="95000"/>
                </a:schemeClr>
              </a:buClr>
              <a:buSzPct val="100000"/>
              <a:buNone/>
            </a:pPr>
            <a:endParaRPr lang="sk-SK" sz="1800" dirty="0" smtClean="0">
              <a:latin typeface="Arial" pitchFamily="34" charset="0"/>
              <a:cs typeface="Arial" pitchFamily="34" charset="0"/>
            </a:endParaRPr>
          </a:p>
          <a:p>
            <a:pPr>
              <a:buClr>
                <a:schemeClr val="tx1">
                  <a:lumMod val="95000"/>
                </a:schemeClr>
              </a:buClr>
              <a:buSzPct val="100000"/>
              <a:buFont typeface="Arial" pitchFamily="34" charset="0"/>
              <a:buChar char="•"/>
            </a:pPr>
            <a:r>
              <a:rPr lang="sk-SK" sz="1800" dirty="0" smtClean="0">
                <a:latin typeface="Arial" pitchFamily="34" charset="0"/>
                <a:cs typeface="Arial" pitchFamily="34" charset="0"/>
              </a:rPr>
              <a:t> jej obsah sa zapíše už pri výrobe a nedá sa viac meniť,</a:t>
            </a:r>
          </a:p>
          <a:p>
            <a:pPr algn="just">
              <a:buClr>
                <a:schemeClr val="tx1">
                  <a:lumMod val="95000"/>
                </a:schemeClr>
              </a:buClr>
              <a:buSzPct val="100000"/>
              <a:buNone/>
            </a:pPr>
            <a:endParaRPr lang="sk-SK" sz="1800" dirty="0" smtClean="0">
              <a:latin typeface="Arial" pitchFamily="34" charset="0"/>
              <a:cs typeface="Arial" pitchFamily="34" charset="0"/>
            </a:endParaRPr>
          </a:p>
          <a:p>
            <a:pPr>
              <a:buClr>
                <a:schemeClr val="tx1">
                  <a:lumMod val="95000"/>
                </a:schemeClr>
              </a:buClr>
              <a:buSzPct val="100000"/>
              <a:buFont typeface="Arial" pitchFamily="34" charset="0"/>
              <a:buChar char="•"/>
            </a:pPr>
            <a:r>
              <a:rPr lang="sk-SK" sz="1800" dirty="0" smtClean="0">
                <a:latin typeface="Arial" pitchFamily="34" charset="0"/>
                <a:cs typeface="Arial" pitchFamily="34" charset="0"/>
              </a:rPr>
              <a:t> určená je na zapamätanie štandardných programov, napr. operačných systémov,</a:t>
            </a:r>
          </a:p>
          <a:p>
            <a:endParaRPr lang="sk-SK" dirty="0">
              <a:latin typeface="Arial" pitchFamily="34" charset="0"/>
              <a:cs typeface="Arial" pitchFamily="34" charset="0"/>
            </a:endParaRPr>
          </a:p>
        </p:txBody>
      </p:sp>
      <p:sp>
        <p:nvSpPr>
          <p:cNvPr id="6" name="Zástupný symbol obsahu 5"/>
          <p:cNvSpPr>
            <a:spLocks noGrp="1"/>
          </p:cNvSpPr>
          <p:nvPr>
            <p:ph sz="quarter" idx="4"/>
          </p:nvPr>
        </p:nvSpPr>
        <p:spPr/>
        <p:txBody>
          <a:bodyPr>
            <a:normAutofit/>
          </a:bodyPr>
          <a:lstStyle/>
          <a:p>
            <a:pPr>
              <a:buClr>
                <a:schemeClr val="tx1"/>
              </a:buClr>
              <a:buSzPct val="100000"/>
            </a:pPr>
            <a:r>
              <a:rPr lang="sk-SK" sz="1800" dirty="0" smtClean="0">
                <a:latin typeface="Arial" pitchFamily="34" charset="0"/>
                <a:cs typeface="Arial" pitchFamily="34" charset="0"/>
              </a:rPr>
              <a:t>veľmi rýchla pamäť, do ktorej sa ukladajú práve používané údaje a informácie,</a:t>
            </a:r>
          </a:p>
          <a:p>
            <a:pPr>
              <a:buClr>
                <a:schemeClr val="tx1"/>
              </a:buClr>
              <a:buSzPct val="100000"/>
            </a:pPr>
            <a:r>
              <a:rPr lang="sk-SK" sz="1800" dirty="0" smtClean="0">
                <a:latin typeface="Arial" pitchFamily="34" charset="0"/>
                <a:cs typeface="Arial" pitchFamily="34" charset="0"/>
              </a:rPr>
              <a:t>„vyrovnáva“ rýchlosti procesora a operačnej pamäte – procesor je rýchlejší, musel by na RAM </a:t>
            </a:r>
            <a:r>
              <a:rPr lang="sk-SK" sz="1900" dirty="0" smtClean="0">
                <a:latin typeface="Arial" pitchFamily="34" charset="0"/>
                <a:cs typeface="Arial" pitchFamily="34" charset="0"/>
              </a:rPr>
              <a:t>čakať, </a:t>
            </a:r>
            <a:r>
              <a:rPr lang="sk-SK" sz="1800" dirty="0" smtClean="0">
                <a:latin typeface="Arial" pitchFamily="34" charset="0"/>
                <a:cs typeface="Arial" pitchFamily="34" charset="0"/>
              </a:rPr>
              <a:t>preto je časť vykonávaného programu uložená v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 pamäti,</a:t>
            </a:r>
          </a:p>
          <a:p>
            <a:pPr>
              <a:buClr>
                <a:schemeClr val="tx1"/>
              </a:buClr>
              <a:buSzPct val="100000"/>
            </a:pPr>
            <a:r>
              <a:rPr lang="sk-SK" sz="1800" dirty="0" smtClean="0">
                <a:latin typeface="Arial" pitchFamily="34" charset="0"/>
                <a:cs typeface="Arial" pitchFamily="34" charset="0"/>
              </a:rPr>
              <a:t>sú 2 typy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a:t>
            </a:r>
          </a:p>
          <a:p>
            <a:pPr>
              <a:buClr>
                <a:schemeClr val="tx1"/>
              </a:buClr>
              <a:buSzPct val="100000"/>
              <a:buNone/>
            </a:pPr>
            <a:r>
              <a:rPr lang="sk-SK" sz="1800" dirty="0" smtClean="0">
                <a:latin typeface="Arial" pitchFamily="34" charset="0"/>
                <a:cs typeface="Arial" pitchFamily="34" charset="0"/>
              </a:rPr>
              <a:t>	Typ L1 –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 na matičnej doske</a:t>
            </a:r>
          </a:p>
          <a:p>
            <a:pPr>
              <a:buClr>
                <a:schemeClr val="tx1"/>
              </a:buClr>
              <a:buSzPct val="100000"/>
              <a:buNone/>
            </a:pPr>
            <a:r>
              <a:rPr lang="sk-SK" sz="1800" dirty="0" smtClean="0">
                <a:latin typeface="Arial" pitchFamily="34" charset="0"/>
                <a:cs typeface="Arial" pitchFamily="34" charset="0"/>
              </a:rPr>
              <a:t>	Typ L2 – </a:t>
            </a:r>
            <a:r>
              <a:rPr lang="sk-SK" sz="1800" dirty="0" err="1" smtClean="0">
                <a:latin typeface="Arial" pitchFamily="34" charset="0"/>
                <a:cs typeface="Arial" pitchFamily="34" charset="0"/>
              </a:rPr>
              <a:t>cache</a:t>
            </a:r>
            <a:r>
              <a:rPr lang="sk-SK" sz="1800" dirty="0" smtClean="0">
                <a:latin typeface="Arial" pitchFamily="34" charset="0"/>
                <a:cs typeface="Arial" pitchFamily="34" charset="0"/>
              </a:rPr>
              <a:t> na procesore.</a:t>
            </a:r>
          </a:p>
          <a:p>
            <a:endParaRPr lang="sk-SK" dirty="0">
              <a:latin typeface="Arial" pitchFamily="34" charset="0"/>
              <a:cs typeface="Arial" pitchFamily="34" charset="0"/>
            </a:endParaRPr>
          </a:p>
        </p:txBody>
      </p:sp>
      <p:sp>
        <p:nvSpPr>
          <p:cNvPr id="8" name="Nadpis 1"/>
          <p:cNvSpPr>
            <a:spLocks noGrp="1"/>
          </p:cNvSpPr>
          <p:nvPr>
            <p:ph type="title"/>
          </p:nvPr>
        </p:nvSpPr>
        <p:spPr/>
        <p:txBody>
          <a:bodyPr/>
          <a:lstStyle/>
          <a:p>
            <a:r>
              <a:rPr lang="sk-SK" dirty="0" smtClean="0">
                <a:latin typeface="Arial" pitchFamily="34" charset="0"/>
                <a:cs typeface="Arial" pitchFamily="34" charset="0"/>
              </a:rPr>
              <a:t>Ďalšie pamäte</a:t>
            </a:r>
            <a:endParaRPr lang="sk-SK" dirty="0">
              <a:latin typeface="Arial" pitchFamily="34" charset="0"/>
              <a:cs typeface="Arial" pitchFamily="34" charset="0"/>
            </a:endParaRPr>
          </a:p>
        </p:txBody>
      </p:sp>
      <p:pic>
        <p:nvPicPr>
          <p:cNvPr id="9"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heel(4)">
                                      <p:cBhvr>
                                        <p:cTn id="30" dur="2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4"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 calcmode="lin" valueType="num">
                                      <p:cBhvr additive="base">
                                        <p:cTn id="41"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4"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4"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additive="base">
                                        <p:cTn id="53" dur="5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7" presetClass="entr" presetSubtype="4"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format.czweb.org/1x_soubory/image001.jpg"/>
          <p:cNvPicPr>
            <a:picLocks noChangeAspect="1" noChangeArrowheads="1"/>
          </p:cNvPicPr>
          <p:nvPr/>
        </p:nvPicPr>
        <p:blipFill>
          <a:blip r:embed="rId2" cstate="print"/>
          <a:srcRect/>
          <a:stretch>
            <a:fillRect/>
          </a:stretch>
        </p:blipFill>
        <p:spPr bwMode="auto">
          <a:xfrm rot="162836">
            <a:off x="4271316" y="1744591"/>
            <a:ext cx="4788006" cy="4119716"/>
          </a:xfrm>
          <a:prstGeom prst="rect">
            <a:avLst/>
          </a:prstGeom>
          <a:noFill/>
          <a:effectLst>
            <a:softEdge rad="1270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Pevný disk (</a:t>
            </a:r>
            <a:r>
              <a:rPr lang="sk-SK" b="1" dirty="0" err="1" smtClean="0">
                <a:latin typeface="Arial" pitchFamily="34" charset="0"/>
                <a:cs typeface="Arial" pitchFamily="34" charset="0"/>
              </a:rPr>
              <a:t>Hard</a:t>
            </a:r>
            <a:r>
              <a:rPr lang="sk-SK" b="1" dirty="0" smtClean="0">
                <a:latin typeface="Arial" pitchFamily="34" charset="0"/>
                <a:cs typeface="Arial" pitchFamily="34" charset="0"/>
              </a:rPr>
              <a:t> Disk)</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214282" y="2214554"/>
            <a:ext cx="4143404" cy="3185487"/>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 slúži na ukladanie údajov,</a:t>
            </a:r>
          </a:p>
          <a:p>
            <a:pPr lvl="0">
              <a:buFont typeface="Arial" pitchFamily="34" charset="0"/>
              <a:buChar char="•"/>
            </a:pPr>
            <a:endParaRPr lang="sk-SK" sz="1050"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tvorený zväzkom magnetických diskov a  záznamových hlavičiek, ktoré sú umiestnené spolu s pohonným motorčekom do hermeticky uzavretého obalu,</a:t>
            </a:r>
          </a:p>
          <a:p>
            <a:pPr lvl="0">
              <a:buFont typeface="Arial" pitchFamily="34" charset="0"/>
              <a:buChar char="•"/>
            </a:pPr>
            <a:endParaRPr lang="sk-SK" sz="1050"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na pevnom disku je obyčajne viac než jeden kotúč a na oboch stranách má čítaciu/zapisovaciu hlavu.</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heel(4)">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hrypc.cz/informace/herni-pc/img/pevny-disk-det.jpg"/>
          <p:cNvPicPr>
            <a:picLocks noChangeAspect="1" noChangeArrowheads="1"/>
          </p:cNvPicPr>
          <p:nvPr/>
        </p:nvPicPr>
        <p:blipFill>
          <a:blip r:embed="rId2" cstate="print"/>
          <a:stretch>
            <a:fillRect/>
          </a:stretch>
        </p:blipFill>
        <p:spPr bwMode="auto">
          <a:xfrm>
            <a:off x="214282" y="3857628"/>
            <a:ext cx="7000924" cy="2513499"/>
          </a:xfrm>
          <a:prstGeom prst="snip2DiagRect">
            <a:avLst/>
          </a:prstGeom>
          <a:blipFill dpi="0" rotWithShape="1">
            <a:blip r:embed="rId3" cstate="print">
              <a:alphaModFix amt="5000"/>
            </a:blip>
            <a:srcRect/>
            <a:tile tx="0" ty="0" sx="100000" sy="100000" flip="none" algn="tl"/>
          </a:blipFill>
          <a:ln>
            <a:noFill/>
          </a:ln>
          <a:effectLst>
            <a:softEdge rad="127000"/>
          </a:effectLst>
        </p:spPr>
      </p:pic>
      <p:pic>
        <p:nvPicPr>
          <p:cNvPr id="35849" name="Picture 9" descr="http://obchod.imdata.sk/image/cache/data/usb_hdd/toshiba_StoreART1-500x500.jpg"/>
          <p:cNvPicPr>
            <a:picLocks noChangeAspect="1" noChangeArrowheads="1"/>
          </p:cNvPicPr>
          <p:nvPr/>
        </p:nvPicPr>
        <p:blipFill>
          <a:blip r:embed="rId4" cstate="print"/>
          <a:srcRect l="16407" r="17968" b="1561"/>
          <a:stretch>
            <a:fillRect/>
          </a:stretch>
        </p:blipFill>
        <p:spPr bwMode="auto">
          <a:xfrm rot="558407">
            <a:off x="6698144" y="3693986"/>
            <a:ext cx="1720165" cy="2580248"/>
          </a:xfrm>
          <a:prstGeom prst="rect">
            <a:avLst/>
          </a:prstGeom>
          <a:noFill/>
          <a:effectLst>
            <a:reflection blurRad="6350" stA="52000" endA="300" endPos="35000" dir="5400000" sy="-100000" algn="bl" rotWithShape="0"/>
            <a:softEdge rad="127000"/>
          </a:effectLst>
        </p:spPr>
      </p:pic>
      <p:sp>
        <p:nvSpPr>
          <p:cNvPr id="2" name="Nadpis 1"/>
          <p:cNvSpPr>
            <a:spLocks noGrp="1"/>
          </p:cNvSpPr>
          <p:nvPr>
            <p:ph type="title"/>
          </p:nvPr>
        </p:nvSpPr>
        <p:spPr/>
        <p:txBody>
          <a:bodyPr>
            <a:normAutofit/>
          </a:bodyPr>
          <a:lstStyle/>
          <a:p>
            <a:r>
              <a:rPr lang="sk-SK" sz="1800" b="1" dirty="0" smtClean="0">
                <a:latin typeface="Arial" pitchFamily="34" charset="0"/>
                <a:ea typeface="+mn-ea"/>
                <a:cs typeface="Arial" pitchFamily="34" charset="0"/>
              </a:rPr>
              <a:t>Pevný disk (</a:t>
            </a:r>
            <a:r>
              <a:rPr lang="sk-SK" sz="1800" b="1" dirty="0" err="1" smtClean="0">
                <a:latin typeface="Arial" pitchFamily="34" charset="0"/>
                <a:ea typeface="+mn-ea"/>
                <a:cs typeface="Arial" pitchFamily="34" charset="0"/>
              </a:rPr>
              <a:t>Hard</a:t>
            </a:r>
            <a:r>
              <a:rPr lang="sk-SK" sz="1800" b="1" dirty="0" smtClean="0">
                <a:latin typeface="Arial" pitchFamily="34" charset="0"/>
                <a:ea typeface="+mn-ea"/>
                <a:cs typeface="Arial" pitchFamily="34" charset="0"/>
              </a:rPr>
              <a:t> Disk)</a:t>
            </a: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785786" y="2000240"/>
            <a:ext cx="7572428" cy="1962076"/>
          </a:xfrm>
          <a:prstGeom prst="rect">
            <a:avLst/>
          </a:prstGeom>
          <a:noFill/>
        </p:spPr>
        <p:txBody>
          <a:bodyPr wrap="square" rtlCol="0">
            <a:spAutoFit/>
          </a:bodyPr>
          <a:lstStyle/>
          <a:p>
            <a:pPr lvl="0"/>
            <a:r>
              <a:rPr lang="sk-SK" dirty="0" smtClean="0">
                <a:latin typeface="Arial" pitchFamily="34" charset="0"/>
                <a:cs typeface="Arial" pitchFamily="34" charset="0"/>
              </a:rPr>
              <a:t>Údaje, ktoré charakterizujú pevný disk i ďalšie pamäťové  média sú:</a:t>
            </a:r>
          </a:p>
          <a:p>
            <a:pPr lvl="0"/>
            <a:endParaRPr lang="sk-SK" sz="1050" dirty="0" smtClean="0">
              <a:latin typeface="Arial" pitchFamily="34" charset="0"/>
              <a:cs typeface="Arial" pitchFamily="34" charset="0"/>
            </a:endParaRPr>
          </a:p>
          <a:p>
            <a:pPr lvl="1">
              <a:buFont typeface="Arial" pitchFamily="34" charset="0"/>
              <a:buChar char="•"/>
            </a:pPr>
            <a:r>
              <a:rPr lang="sk-SK" dirty="0" smtClean="0">
                <a:latin typeface="Arial" pitchFamily="34" charset="0"/>
                <a:cs typeface="Arial" pitchFamily="34" charset="0"/>
              </a:rPr>
              <a:t> </a:t>
            </a:r>
            <a:r>
              <a:rPr lang="sk-SK" b="1" i="1" dirty="0" smtClean="0">
                <a:latin typeface="Arial" pitchFamily="34" charset="0"/>
                <a:cs typeface="Arial" pitchFamily="34" charset="0"/>
              </a:rPr>
              <a:t>kapacita disku,</a:t>
            </a:r>
          </a:p>
          <a:p>
            <a:pPr lvl="1"/>
            <a:endParaRPr lang="sk-SK" sz="1050" dirty="0" smtClean="0">
              <a:latin typeface="Arial" pitchFamily="34" charset="0"/>
              <a:cs typeface="Arial" pitchFamily="34" charset="0"/>
            </a:endParaRPr>
          </a:p>
          <a:p>
            <a:pPr lvl="1">
              <a:buFont typeface="Arial" pitchFamily="34" charset="0"/>
              <a:buChar char="•"/>
            </a:pPr>
            <a:r>
              <a:rPr lang="sk-SK" i="1" dirty="0" smtClean="0">
                <a:latin typeface="Arial" pitchFamily="34" charset="0"/>
                <a:cs typeface="Arial" pitchFamily="34" charset="0"/>
              </a:rPr>
              <a:t> </a:t>
            </a:r>
            <a:r>
              <a:rPr lang="sk-SK" b="1" i="1" dirty="0" smtClean="0">
                <a:latin typeface="Arial" pitchFamily="34" charset="0"/>
                <a:cs typeface="Arial" pitchFamily="34" charset="0"/>
              </a:rPr>
              <a:t>doba prístupu </a:t>
            </a:r>
            <a:r>
              <a:rPr lang="sk-SK" i="1" dirty="0" smtClean="0">
                <a:latin typeface="Arial" pitchFamily="34" charset="0"/>
                <a:cs typeface="Arial" pitchFamily="34" charset="0"/>
              </a:rPr>
              <a:t>– </a:t>
            </a:r>
            <a:r>
              <a:rPr lang="sk-SK" dirty="0" smtClean="0">
                <a:latin typeface="Arial" pitchFamily="34" charset="0"/>
                <a:cs typeface="Arial" pitchFamily="34" charset="0"/>
              </a:rPr>
              <a:t>čas, za ktorý sa vyhľadajú dáta na disku,</a:t>
            </a:r>
          </a:p>
          <a:p>
            <a:pPr lvl="1"/>
            <a:endParaRPr lang="sk-SK" sz="1050" dirty="0" smtClean="0">
              <a:latin typeface="Arial" pitchFamily="34" charset="0"/>
              <a:cs typeface="Arial" pitchFamily="34" charset="0"/>
            </a:endParaRPr>
          </a:p>
          <a:p>
            <a:pPr lvl="1">
              <a:buFont typeface="Arial" pitchFamily="34" charset="0"/>
              <a:buChar char="•"/>
            </a:pPr>
            <a:r>
              <a:rPr lang="sk-SK" i="1" dirty="0" smtClean="0">
                <a:latin typeface="Arial" pitchFamily="34" charset="0"/>
                <a:cs typeface="Arial" pitchFamily="34" charset="0"/>
              </a:rPr>
              <a:t> </a:t>
            </a:r>
            <a:r>
              <a:rPr lang="sk-SK" b="1" i="1" dirty="0" smtClean="0">
                <a:latin typeface="Arial" pitchFamily="34" charset="0"/>
                <a:cs typeface="Arial" pitchFamily="34" charset="0"/>
              </a:rPr>
              <a:t>rýchlosť prenosu dát </a:t>
            </a:r>
            <a:r>
              <a:rPr lang="sk-SK" i="1" dirty="0" smtClean="0">
                <a:latin typeface="Arial" pitchFamily="34" charset="0"/>
                <a:cs typeface="Arial" pitchFamily="34" charset="0"/>
              </a:rPr>
              <a:t>–</a:t>
            </a:r>
            <a:r>
              <a:rPr lang="sk-SK" dirty="0" smtClean="0">
                <a:latin typeface="Arial" pitchFamily="34" charset="0"/>
                <a:cs typeface="Arial" pitchFamily="34" charset="0"/>
              </a:rPr>
              <a:t> čas, za ktorý sa dáta z disku prečítajú.</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4)">
                                      <p:cBhvr>
                                        <p:cTn id="7" dur="2000"/>
                                        <p:tgtEl>
                                          <p:spTgt spid="35844"/>
                                        </p:tgtEl>
                                      </p:cBhvr>
                                    </p:animEffect>
                                  </p:childTnLst>
                                </p:cTn>
                              </p:par>
                              <p:par>
                                <p:cTn id="8" presetID="21" presetClass="entr" presetSubtype="4" fill="hold" nodeType="withEffect">
                                  <p:stCondLst>
                                    <p:cond delay="0"/>
                                  </p:stCondLst>
                                  <p:childTnLst>
                                    <p:set>
                                      <p:cBhvr>
                                        <p:cTn id="9" dur="1" fill="hold">
                                          <p:stCondLst>
                                            <p:cond delay="0"/>
                                          </p:stCondLst>
                                        </p:cTn>
                                        <p:tgtEl>
                                          <p:spTgt spid="35849"/>
                                        </p:tgtEl>
                                        <p:attrNameLst>
                                          <p:attrName>style.visibility</p:attrName>
                                        </p:attrNameLst>
                                      </p:cBhvr>
                                      <p:to>
                                        <p:strVal val="visible"/>
                                      </p:to>
                                    </p:set>
                                    <p:animEffect transition="in" filter="wheel(4)">
                                      <p:cBhvr>
                                        <p:cTn id="10" dur="2000"/>
                                        <p:tgtEl>
                                          <p:spTgt spid="35849"/>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xtrahardware.cnews.cz/files/images/clanky/2010/12prosinec/storage_history/diskety_wiki.jpg"/>
          <p:cNvPicPr>
            <a:picLocks noChangeAspect="1" noChangeArrowheads="1"/>
          </p:cNvPicPr>
          <p:nvPr/>
        </p:nvPicPr>
        <p:blipFill>
          <a:blip r:embed="rId3" cstate="print"/>
          <a:srcRect l="4723" t="3886" r="3652" b="4792"/>
          <a:stretch>
            <a:fillRect/>
          </a:stretch>
        </p:blipFill>
        <p:spPr bwMode="auto">
          <a:xfrm rot="2420296">
            <a:off x="5152671" y="2280650"/>
            <a:ext cx="4007669" cy="1941860"/>
          </a:xfrm>
          <a:prstGeom prst="snip2DiagRect">
            <a:avLst/>
          </a:prstGeom>
          <a:ln>
            <a:noFill/>
          </a:ln>
          <a:effectLst>
            <a:softEdge rad="112500"/>
          </a:effectLst>
        </p:spPr>
      </p:pic>
      <p:sp>
        <p:nvSpPr>
          <p:cNvPr id="2" name="Nadpis 1"/>
          <p:cNvSpPr>
            <a:spLocks noGrp="1"/>
          </p:cNvSpPr>
          <p:nvPr>
            <p:ph type="title"/>
          </p:nvPr>
        </p:nvSpPr>
        <p:spPr>
          <a:xfrm>
            <a:off x="285720" y="142852"/>
            <a:ext cx="8534400" cy="758952"/>
          </a:xfrm>
        </p:spPr>
        <p:txBody>
          <a:bodyPr>
            <a:normAutofit/>
          </a:bodyPr>
          <a:lstStyle/>
          <a:p>
            <a:r>
              <a:rPr lang="sk-SK" b="1" dirty="0" smtClean="0">
                <a:latin typeface="Arial" pitchFamily="34" charset="0"/>
                <a:cs typeface="Arial" pitchFamily="34" charset="0"/>
              </a:rPr>
              <a:t>Pružný disk (disketa)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214282" y="1857364"/>
            <a:ext cx="7572428" cy="3693319"/>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pružný kotúč, tvorený z nemagnetickej </a:t>
            </a:r>
            <a:br>
              <a:rPr lang="sk-SK" dirty="0" smtClean="0">
                <a:latin typeface="Arial" pitchFamily="34" charset="0"/>
                <a:cs typeface="Arial" pitchFamily="34" charset="0"/>
              </a:rPr>
            </a:br>
            <a:r>
              <a:rPr lang="sk-SK" dirty="0" smtClean="0">
                <a:latin typeface="Arial" pitchFamily="34" charset="0"/>
                <a:cs typeface="Arial" pitchFamily="34" charset="0"/>
              </a:rPr>
              <a:t>podložky, na ktorej je nanesená záznamová</a:t>
            </a:r>
            <a:br>
              <a:rPr lang="sk-SK" dirty="0" smtClean="0">
                <a:latin typeface="Arial" pitchFamily="34" charset="0"/>
                <a:cs typeface="Arial" pitchFamily="34" charset="0"/>
              </a:rPr>
            </a:br>
            <a:r>
              <a:rPr lang="sk-SK" dirty="0" smtClean="0">
                <a:latin typeface="Arial" pitchFamily="34" charset="0"/>
                <a:cs typeface="Arial" pitchFamily="34" charset="0"/>
              </a:rPr>
              <a:t>magnetická vrstva,</a:t>
            </a: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v tuhom alebo polotuhom obale,</a:t>
            </a: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výhoda – možnosť jednoduchého prenosu programov</a:t>
            </a:r>
            <a:br>
              <a:rPr lang="sk-SK" dirty="0" smtClean="0">
                <a:latin typeface="Arial" pitchFamily="34" charset="0"/>
                <a:cs typeface="Arial" pitchFamily="34" charset="0"/>
              </a:rPr>
            </a:br>
            <a:r>
              <a:rPr lang="sk-SK" dirty="0" smtClean="0">
                <a:latin typeface="Arial" pitchFamily="34" charset="0"/>
                <a:cs typeface="Arial" pitchFamily="34" charset="0"/>
              </a:rPr>
              <a:t>a dát medzi počítačmi,</a:t>
            </a: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ich delenie je  podľa veľkosti(rozmeru 5,25“  novšie 3,5“,), prípadne podľa hustoty záznamu (DD, HD).</a:t>
            </a:r>
          </a:p>
          <a:p>
            <a:r>
              <a:rPr lang="sk-SK" dirty="0" smtClean="0">
                <a:latin typeface="Arial" pitchFamily="34" charset="0"/>
                <a:cs typeface="Arial" pitchFamily="34" charset="0"/>
              </a:rPr>
              <a:t> </a:t>
            </a:r>
          </a:p>
          <a:p>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4)">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Cieľ prezentácie</a:t>
            </a:r>
            <a:endParaRPr lang="sk-SK" dirty="0">
              <a:latin typeface="Arial" pitchFamily="34" charset="0"/>
              <a:cs typeface="Arial" pitchFamily="34" charset="0"/>
            </a:endParaRPr>
          </a:p>
        </p:txBody>
      </p:sp>
      <p:pic>
        <p:nvPicPr>
          <p:cNvPr id="5" name="Zástupný symbol obsahu 4" descr="computer-coloring-page.gif"/>
          <p:cNvPicPr>
            <a:picLocks noGrp="1" noChangeAspect="1"/>
          </p:cNvPicPr>
          <p:nvPr>
            <p:ph sz="quarter" idx="1"/>
          </p:nvPr>
        </p:nvPicPr>
        <p:blipFill>
          <a:blip r:embed="rId2" cstate="print">
            <a:duotone>
              <a:schemeClr val="bg2">
                <a:shade val="45000"/>
                <a:satMod val="135000"/>
              </a:schemeClr>
              <a:prstClr val="white"/>
            </a:duotone>
          </a:blip>
          <a:stretch>
            <a:fillRect/>
          </a:stretch>
        </p:blipFill>
        <p:spPr>
          <a:xfrm>
            <a:off x="7286644" y="4622218"/>
            <a:ext cx="1527969" cy="1706959"/>
          </a:xfrm>
          <a:prstGeom prst="roundRect">
            <a:avLst>
              <a:gd name="adj" fmla="val 16667"/>
            </a:avLst>
          </a:prstGeom>
          <a:gradFill>
            <a:gsLst>
              <a:gs pos="76000">
                <a:schemeClr val="accent1">
                  <a:tint val="66000"/>
                  <a:satMod val="160000"/>
                  <a:alpha val="36000"/>
                </a:schemeClr>
              </a:gs>
              <a:gs pos="50000">
                <a:schemeClr val="accent1">
                  <a:tint val="44500"/>
                  <a:satMod val="160000"/>
                </a:schemeClr>
              </a:gs>
              <a:gs pos="100000">
                <a:schemeClr val="accent1">
                  <a:tint val="23500"/>
                  <a:satMod val="160000"/>
                </a:schemeClr>
              </a:gs>
            </a:gsLst>
            <a:lin ang="5400000" scaled="0"/>
          </a:gra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Zástupný symbol dátumu 5"/>
          <p:cNvSpPr>
            <a:spLocks noGrp="1"/>
          </p:cNvSpPr>
          <p:nvPr>
            <p:ph type="dt" sz="half" idx="10"/>
          </p:nvPr>
        </p:nvSpPr>
        <p:spPr/>
        <p:txBody>
          <a:bodyPr/>
          <a:lstStyle/>
          <a:p>
            <a:r>
              <a:rPr lang="sk-SK" smtClean="0"/>
              <a:t>6.4.2012</a:t>
            </a:r>
            <a:endParaRPr lang="sk-SK"/>
          </a:p>
        </p:txBody>
      </p:sp>
      <p:sp>
        <p:nvSpPr>
          <p:cNvPr id="7" name="BlokTextu 6"/>
          <p:cNvSpPr txBox="1"/>
          <p:nvPr/>
        </p:nvSpPr>
        <p:spPr>
          <a:xfrm>
            <a:off x="1142976" y="3143248"/>
            <a:ext cx="6858048" cy="830997"/>
          </a:xfrm>
          <a:prstGeom prst="rect">
            <a:avLst/>
          </a:prstGeom>
          <a:noFill/>
        </p:spPr>
        <p:txBody>
          <a:bodyPr wrap="square" rtlCol="0">
            <a:spAutoFit/>
          </a:bodyPr>
          <a:lstStyle/>
          <a:p>
            <a:pPr algn="ctr"/>
            <a:r>
              <a:rPr lang="sk-SK" sz="2400" dirty="0" smtClean="0">
                <a:latin typeface="Arial" pitchFamily="34" charset="0"/>
                <a:cs typeface="Arial" pitchFamily="34" charset="0"/>
              </a:rPr>
              <a:t>Popísať jednotlivé časti počítača a princíp ich fungovania.</a:t>
            </a:r>
            <a:endParaRPr lang="sk-SK" sz="2400"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xit" presetSubtype="0" fill="hold" nodeType="clickEffect">
                                  <p:stCondLst>
                                    <p:cond delay="0"/>
                                  </p:stCondLst>
                                  <p:childTnLst>
                                    <p:animEffect transition="out" filter="fade">
                                      <p:cBhvr>
                                        <p:cTn id="12" dur="2000"/>
                                        <p:tgtEl>
                                          <p:spTgt spid="5"/>
                                        </p:tgtEl>
                                      </p:cBhvr>
                                    </p:animEffect>
                                    <p:anim calcmode="lin" valueType="num">
                                      <p:cBhvr>
                                        <p:cTn id="13" dur="2000"/>
                                        <p:tgtEl>
                                          <p:spTgt spid="5"/>
                                        </p:tgtEl>
                                        <p:attrNameLst>
                                          <p:attrName>style.rotation</p:attrName>
                                        </p:attrNameLst>
                                      </p:cBhvr>
                                      <p:tavLst>
                                        <p:tav tm="0">
                                          <p:val>
                                            <p:fltVal val="0"/>
                                          </p:val>
                                        </p:tav>
                                        <p:tav tm="100000">
                                          <p:val>
                                            <p:fltVal val="720"/>
                                          </p:val>
                                        </p:tav>
                                      </p:tavLst>
                                    </p:anim>
                                    <p:anim calcmode="lin" valueType="num">
                                      <p:cBhvr>
                                        <p:cTn id="14" dur="2000"/>
                                        <p:tgtEl>
                                          <p:spTgt spid="5"/>
                                        </p:tgtEl>
                                        <p:attrNameLst>
                                          <p:attrName>ppt_h</p:attrName>
                                        </p:attrNameLst>
                                      </p:cBhvr>
                                      <p:tavLst>
                                        <p:tav tm="0">
                                          <p:val>
                                            <p:strVal val="ppt_h"/>
                                          </p:val>
                                        </p:tav>
                                        <p:tav tm="100000">
                                          <p:val>
                                            <p:fltVal val="0"/>
                                          </p:val>
                                        </p:tav>
                                      </p:tavLst>
                                    </p:anim>
                                    <p:anim calcmode="lin" valueType="num">
                                      <p:cBhvr>
                                        <p:cTn id="15" dur="2000"/>
                                        <p:tgtEl>
                                          <p:spTgt spid="5"/>
                                        </p:tgtEl>
                                        <p:attrNameLst>
                                          <p:attrName>ppt_w</p:attrName>
                                        </p:attrNameLst>
                                      </p:cBhvr>
                                      <p:tavLst>
                                        <p:tav tm="0">
                                          <p:val>
                                            <p:strVal val="ppt_w"/>
                                          </p:val>
                                        </p:tav>
                                        <p:tav tm="100000">
                                          <p:val>
                                            <p:fltVal val="0"/>
                                          </p:val>
                                        </p:tav>
                                      </p:tavLst>
                                    </p:anim>
                                    <p:set>
                                      <p:cBhvr>
                                        <p:cTn id="16"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Ako poskladať počítač</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pic>
        <p:nvPicPr>
          <p:cNvPr id="5" name="Ako postaviť PC.wmv">
            <a:hlinkClick r:id="" action="ppaction://media"/>
          </p:cNvPr>
          <p:cNvPicPr>
            <a:picLocks noGrp="1" noRot="1" noChangeAspect="1"/>
          </p:cNvPicPr>
          <p:nvPr>
            <p:ph sz="quarter" idx="1"/>
            <a:videoFile r:link="rId1"/>
          </p:nvPr>
        </p:nvPicPr>
        <p:blipFill>
          <a:blip r:embed="rId4" cstate="print"/>
          <a:stretch>
            <a:fillRect/>
          </a:stretch>
        </p:blipFill>
        <p:spPr>
          <a:xfrm>
            <a:off x="928662" y="1500174"/>
            <a:ext cx="7286676" cy="4822066"/>
          </a:xfrm>
          <a:prstGeom prst="rect">
            <a:avLst/>
          </a:prstGeom>
        </p:spPr>
      </p:pic>
      <p:pic>
        <p:nvPicPr>
          <p:cNvPr id="6"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
        <p:nvSpPr>
          <p:cNvPr id="7" name="BlokTextu 6"/>
          <p:cNvSpPr txBox="1"/>
          <p:nvPr/>
        </p:nvSpPr>
        <p:spPr>
          <a:xfrm>
            <a:off x="785786" y="6357958"/>
            <a:ext cx="7572428" cy="646331"/>
          </a:xfrm>
          <a:prstGeom prst="rect">
            <a:avLst/>
          </a:prstGeom>
          <a:noFill/>
        </p:spPr>
        <p:txBody>
          <a:bodyPr wrap="square" rtlCol="0">
            <a:spAutoFit/>
          </a:bodyPr>
          <a:lstStyle/>
          <a:p>
            <a:r>
              <a:rPr lang="sk-SK" dirty="0" smtClean="0">
                <a:hlinkClick r:id="rId7"/>
              </a:rPr>
              <a:t>http://www.youtube.com/watch?v=n6oW7YWbHqg&amp;feature=related</a:t>
            </a:r>
            <a:endParaRPr lang="sk-SK" dirty="0" smtClean="0"/>
          </a:p>
          <a:p>
            <a:endParaRPr lang="sk-SK" dirty="0"/>
          </a:p>
        </p:txBody>
      </p:sp>
    </p:spTree>
  </p:cSld>
  <p:clrMapOvr>
    <a:masterClrMapping/>
  </p:clrMapOvr>
  <p:transition>
    <p:strips dir="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a:xfrm>
            <a:off x="642910" y="857232"/>
            <a:ext cx="7772400" cy="776302"/>
          </a:xfrm>
        </p:spPr>
        <p:txBody>
          <a:bodyPr/>
          <a:lstStyle/>
          <a:p>
            <a:r>
              <a:rPr lang="sk-SK" dirty="0" smtClean="0">
                <a:latin typeface="Arial" pitchFamily="34" charset="0"/>
                <a:cs typeface="Arial" pitchFamily="34" charset="0"/>
              </a:rPr>
              <a:t>Vstupné zariadenia</a:t>
            </a:r>
            <a:endParaRPr lang="sk-SK" dirty="0">
              <a:latin typeface="Arial" pitchFamily="34" charset="0"/>
              <a:cs typeface="Arial" pitchFamily="34" charset="0"/>
            </a:endParaRPr>
          </a:p>
        </p:txBody>
      </p:sp>
      <p:sp>
        <p:nvSpPr>
          <p:cNvPr id="6" name="BlokTextu 5"/>
          <p:cNvSpPr txBox="1"/>
          <p:nvPr/>
        </p:nvSpPr>
        <p:spPr>
          <a:xfrm>
            <a:off x="1285852" y="3214686"/>
            <a:ext cx="6572296" cy="369332"/>
          </a:xfrm>
          <a:prstGeom prst="rect">
            <a:avLst/>
          </a:prstGeom>
          <a:noFill/>
        </p:spPr>
        <p:txBody>
          <a:bodyPr wrap="square" rtlCol="0">
            <a:spAutoFit/>
          </a:bodyPr>
          <a:lstStyle/>
          <a:p>
            <a:pPr algn="ctr"/>
            <a:r>
              <a:rPr lang="sk-SK" dirty="0" smtClean="0">
                <a:latin typeface="Arial" pitchFamily="34" charset="0"/>
                <a:cs typeface="Arial" pitchFamily="34" charset="0"/>
              </a:rPr>
              <a:t>Klávesnica a myš</a:t>
            </a:r>
            <a:endParaRPr lang="sk-SK" dirty="0">
              <a:latin typeface="Arial" pitchFamily="34" charset="0"/>
              <a:cs typeface="Arial" pitchFamily="34" charset="0"/>
            </a:endParaRPr>
          </a:p>
        </p:txBody>
      </p:sp>
      <p:pic>
        <p:nvPicPr>
          <p:cNvPr id="5"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188640"/>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vseohw.net/clanky/108_1.jpg"/>
          <p:cNvPicPr>
            <a:picLocks noChangeAspect="1" noChangeArrowheads="1"/>
          </p:cNvPicPr>
          <p:nvPr/>
        </p:nvPicPr>
        <p:blipFill>
          <a:blip r:embed="rId2" cstate="print"/>
          <a:srcRect/>
          <a:stretch>
            <a:fillRect/>
          </a:stretch>
        </p:blipFill>
        <p:spPr bwMode="auto">
          <a:xfrm rot="624255">
            <a:off x="5060909" y="4314764"/>
            <a:ext cx="3643338" cy="1790441"/>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Klávesnica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785786" y="1857364"/>
            <a:ext cx="7500990" cy="2585323"/>
          </a:xfrm>
          <a:prstGeom prst="rect">
            <a:avLst/>
          </a:prstGeom>
          <a:noFill/>
        </p:spPr>
        <p:txBody>
          <a:bodyPr wrap="square" rtlCol="0">
            <a:spAutoFit/>
          </a:bodyPr>
          <a:lstStyle/>
          <a:p>
            <a:pPr algn="just"/>
            <a:r>
              <a:rPr lang="sk-SK" dirty="0" smtClean="0">
                <a:latin typeface="Arial" pitchFamily="34" charset="0"/>
                <a:cs typeface="Arial" pitchFamily="34" charset="0"/>
              </a:rPr>
              <a:t>Základné vstupné zariadenie osobného počítača.</a:t>
            </a:r>
          </a:p>
          <a:p>
            <a:pPr algn="just"/>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Počítačová klávesnica je odvodená od klávesnice písacieho stroja.</a:t>
            </a:r>
          </a:p>
          <a:p>
            <a:pPr algn="just"/>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Je určená na vkladanie znakov a ovládanie počítača. Klávesnice majú bežne na jednotlivých klávesoch vytlačené alebo vyryté znaky alebo funkcie, ktoré reprezentujú. </a:t>
            </a:r>
          </a:p>
          <a:p>
            <a:pPr algn="ctr"/>
            <a:endParaRPr lang="sk-SK"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6084" name="Picture 4" descr="http://www.swsd.sk/umax-bl741-lumi-3-led-podsvietena-slim-klavesnica-usb-cierna_i132365.jpg"/>
          <p:cNvPicPr>
            <a:picLocks noChangeAspect="1" noChangeArrowheads="1"/>
          </p:cNvPicPr>
          <p:nvPr/>
        </p:nvPicPr>
        <p:blipFill>
          <a:blip r:embed="rId3" cstate="print"/>
          <a:srcRect/>
          <a:stretch>
            <a:fillRect/>
          </a:stretch>
        </p:blipFill>
        <p:spPr bwMode="auto">
          <a:xfrm rot="21007476">
            <a:off x="623993" y="4273540"/>
            <a:ext cx="3333750" cy="173355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heel(4)">
                                      <p:cBhvr>
                                        <p:cTn id="7" dur="2000"/>
                                        <p:tgtEl>
                                          <p:spTgt spid="46084"/>
                                        </p:tgtEl>
                                      </p:cBhvr>
                                    </p:animEffect>
                                  </p:childTnLst>
                                </p:cTn>
                              </p:par>
                              <p:par>
                                <p:cTn id="8" presetID="21" presetClass="entr" presetSubtype="4"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wheel(4)">
                                      <p:cBhvr>
                                        <p:cTn id="10" dur="20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Počítačová myš</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785786" y="1714488"/>
            <a:ext cx="7500990" cy="2308324"/>
          </a:xfrm>
          <a:prstGeom prst="rect">
            <a:avLst/>
          </a:prstGeom>
          <a:noFill/>
        </p:spPr>
        <p:txBody>
          <a:bodyPr wrap="square" rtlCol="0">
            <a:spAutoFit/>
          </a:bodyPr>
          <a:lstStyle/>
          <a:p>
            <a:pPr algn="just"/>
            <a:r>
              <a:rPr lang="sk-SK" b="1" dirty="0" smtClean="0">
                <a:latin typeface="Arial" pitchFamily="34" charset="0"/>
                <a:cs typeface="Arial" pitchFamily="34" charset="0"/>
              </a:rPr>
              <a:t>M</a:t>
            </a:r>
            <a:r>
              <a:rPr lang="sk-SK" dirty="0" smtClean="0">
                <a:latin typeface="Arial" pitchFamily="34" charset="0"/>
                <a:cs typeface="Arial" pitchFamily="34" charset="0"/>
              </a:rPr>
              <a:t>alé polohovacie zariadenie, ktoré prenáša informácie o svojom pohybe po povrchu plochy (napr. po stole) do počítača.</a:t>
            </a:r>
          </a:p>
          <a:p>
            <a:pPr algn="ctr"/>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Tento pohyb sa zvyčajne prejavuje na monitore, ako pohyb kurzoru.</a:t>
            </a:r>
          </a:p>
          <a:p>
            <a:pPr algn="ctr"/>
            <a:endParaRPr lang="sk-SK" dirty="0" smtClean="0">
              <a:latin typeface="Arial" pitchFamily="34" charset="0"/>
              <a:cs typeface="Arial" pitchFamily="34" charset="0"/>
            </a:endParaRPr>
          </a:p>
          <a:p>
            <a:pPr algn="just"/>
            <a:r>
              <a:rPr lang="sk-SK" dirty="0" smtClean="0">
                <a:latin typeface="Arial" pitchFamily="34" charset="0"/>
                <a:cs typeface="Arial" pitchFamily="34" charset="0"/>
              </a:rPr>
              <a:t>Nachádzajú sa na nej min. 2 tlačidla s jedným alebo viacerými kolieskami pre uľahčenie pohybu v dokumente. Zo spodnej strany je zariadenie snímajúce pohyb guličky alebo odrazu svetla.</a:t>
            </a:r>
            <a:endParaRPr lang="sk-SK" dirty="0">
              <a:latin typeface="Arial" pitchFamily="34" charset="0"/>
              <a:cs typeface="Arial" pitchFamily="34" charset="0"/>
            </a:endParaRPr>
          </a:p>
        </p:txBody>
      </p:sp>
      <p:pic>
        <p:nvPicPr>
          <p:cNvPr id="48130" name="Picture 2" descr="http://upload.wikimedia.org/wikipedia/commons/thumb/f/fd/Mouse-mechanism-cutaway.png/300px-Mouse-mechanism-cutaway.png"/>
          <p:cNvPicPr>
            <a:picLocks noChangeAspect="1" noChangeArrowheads="1"/>
          </p:cNvPicPr>
          <p:nvPr/>
        </p:nvPicPr>
        <p:blipFill>
          <a:blip r:embed="rId2" cstate="print"/>
          <a:srcRect/>
          <a:stretch>
            <a:fillRect/>
          </a:stretch>
        </p:blipFill>
        <p:spPr bwMode="auto">
          <a:xfrm>
            <a:off x="714348" y="4357694"/>
            <a:ext cx="2336899" cy="1924047"/>
          </a:xfrm>
          <a:prstGeom prst="rect">
            <a:avLst/>
          </a:prstGeom>
          <a:noFill/>
          <a:effectLst>
            <a:softEdge rad="31750"/>
          </a:effectLst>
        </p:spPr>
      </p:pic>
      <p:pic>
        <p:nvPicPr>
          <p:cNvPr id="48132" name="Picture 4" descr="Súbor:Optical mouse shining.jpg">
            <a:hlinkClick r:id="rId3"/>
          </p:cNvPr>
          <p:cNvPicPr>
            <a:picLocks noChangeAspect="1" noChangeArrowheads="1"/>
          </p:cNvPicPr>
          <p:nvPr/>
        </p:nvPicPr>
        <p:blipFill>
          <a:blip r:embed="rId4" cstate="print"/>
          <a:srcRect/>
          <a:stretch>
            <a:fillRect/>
          </a:stretch>
        </p:blipFill>
        <p:spPr bwMode="auto">
          <a:xfrm>
            <a:off x="5357818" y="4500570"/>
            <a:ext cx="3330554" cy="1643074"/>
          </a:xfrm>
          <a:prstGeom prst="rect">
            <a:avLst/>
          </a:prstGeom>
          <a:noFill/>
          <a:effectLst>
            <a:softEdge rad="127000"/>
          </a:effectLst>
        </p:spPr>
      </p:pic>
      <p:pic>
        <p:nvPicPr>
          <p:cNvPr id="7"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4)">
                                      <p:cBhvr>
                                        <p:cTn id="7" dur="2000"/>
                                        <p:tgtEl>
                                          <p:spTgt spid="48130"/>
                                        </p:tgtEl>
                                      </p:cBhvr>
                                    </p:animEffect>
                                  </p:childTnLst>
                                </p:cTn>
                              </p:par>
                              <p:par>
                                <p:cTn id="8" presetID="21" presetClass="entr" presetSubtype="4" fill="hold" nodeType="withEffect">
                                  <p:stCondLst>
                                    <p:cond delay="0"/>
                                  </p:stCondLst>
                                  <p:childTnLst>
                                    <p:set>
                                      <p:cBhvr>
                                        <p:cTn id="9" dur="1" fill="hold">
                                          <p:stCondLst>
                                            <p:cond delay="0"/>
                                          </p:stCondLst>
                                        </p:cTn>
                                        <p:tgtEl>
                                          <p:spTgt spid="48132"/>
                                        </p:tgtEl>
                                        <p:attrNameLst>
                                          <p:attrName>style.visibility</p:attrName>
                                        </p:attrNameLst>
                                      </p:cBhvr>
                                      <p:to>
                                        <p:strVal val="visible"/>
                                      </p:to>
                                    </p:set>
                                    <p:animEffect transition="in" filter="wheel(4)">
                                      <p:cBhvr>
                                        <p:cTn id="10" dur="2000"/>
                                        <p:tgtEl>
                                          <p:spTgt spid="4813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p:txBody>
          <a:bodyPr/>
          <a:lstStyle/>
          <a:p>
            <a:r>
              <a:rPr lang="sk-SK" dirty="0" smtClean="0">
                <a:latin typeface="Arial" pitchFamily="34" charset="0"/>
                <a:cs typeface="Arial" pitchFamily="34" charset="0"/>
              </a:rPr>
              <a:t>Výstupné zariadenie</a:t>
            </a:r>
            <a:endParaRPr lang="sk-SK" dirty="0">
              <a:latin typeface="Arial" pitchFamily="34" charset="0"/>
              <a:cs typeface="Arial" pitchFamily="34" charset="0"/>
            </a:endParaRPr>
          </a:p>
        </p:txBody>
      </p:sp>
      <p:sp>
        <p:nvSpPr>
          <p:cNvPr id="5" name="BlokTextu 4"/>
          <p:cNvSpPr txBox="1"/>
          <p:nvPr/>
        </p:nvSpPr>
        <p:spPr>
          <a:xfrm>
            <a:off x="2000232" y="3429000"/>
            <a:ext cx="5143536" cy="369332"/>
          </a:xfrm>
          <a:prstGeom prst="rect">
            <a:avLst/>
          </a:prstGeom>
          <a:noFill/>
        </p:spPr>
        <p:txBody>
          <a:bodyPr wrap="square" rtlCol="0">
            <a:spAutoFit/>
          </a:bodyPr>
          <a:lstStyle/>
          <a:p>
            <a:pPr algn="ctr"/>
            <a:r>
              <a:rPr lang="sk-SK" dirty="0" smtClean="0">
                <a:latin typeface="Arial" pitchFamily="34" charset="0"/>
                <a:cs typeface="Arial" pitchFamily="34" charset="0"/>
              </a:rPr>
              <a:t>Monitor</a:t>
            </a:r>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188640"/>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Monitor</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6" name="BlokTextu 5"/>
          <p:cNvSpPr txBox="1"/>
          <p:nvPr/>
        </p:nvSpPr>
        <p:spPr>
          <a:xfrm>
            <a:off x="571472" y="2500306"/>
            <a:ext cx="7429552" cy="2446824"/>
          </a:xfrm>
          <a:prstGeom prst="rect">
            <a:avLst/>
          </a:prstGeom>
          <a:noFill/>
        </p:spPr>
        <p:txBody>
          <a:bodyPr wrap="square" rtlCol="0">
            <a:spAutoFit/>
          </a:bodyPr>
          <a:lstStyle/>
          <a:p>
            <a:pPr>
              <a:spcBef>
                <a:spcPct val="50000"/>
              </a:spcBef>
            </a:pPr>
            <a:r>
              <a:rPr lang="sk-SK" b="1" dirty="0" smtClean="0">
                <a:latin typeface="Arial" pitchFamily="34" charset="0"/>
                <a:cs typeface="Arial" pitchFamily="34" charset="0"/>
              </a:rPr>
              <a:t>Rozhodujúce parametre:</a:t>
            </a:r>
          </a:p>
          <a:p>
            <a:pPr algn="just">
              <a:spcBef>
                <a:spcPct val="50000"/>
              </a:spcBef>
            </a:pPr>
            <a:r>
              <a:rPr lang="sk-SK" i="1" dirty="0" smtClean="0">
                <a:latin typeface="Arial" pitchFamily="34" charset="0"/>
                <a:cs typeface="Arial" pitchFamily="34" charset="0"/>
              </a:rPr>
              <a:t>Rozlíšeni</a:t>
            </a:r>
            <a:r>
              <a:rPr lang="sk-SK" b="1" dirty="0" smtClean="0">
                <a:latin typeface="Arial" pitchFamily="34" charset="0"/>
                <a:cs typeface="Arial" pitchFamily="34" charset="0"/>
              </a:rPr>
              <a:t>e</a:t>
            </a:r>
            <a:r>
              <a:rPr lang="sk-SK" dirty="0" smtClean="0">
                <a:latin typeface="Arial" pitchFamily="34" charset="0"/>
                <a:cs typeface="Arial" pitchFamily="34" charset="0"/>
              </a:rPr>
              <a:t>     – 	množstvo (počet) zobrazovacích bodov na 			danú plochu.</a:t>
            </a:r>
          </a:p>
          <a:p>
            <a:pPr>
              <a:spcBef>
                <a:spcPct val="50000"/>
              </a:spcBef>
            </a:pPr>
            <a:r>
              <a:rPr lang="sk-SK" i="1" dirty="0" smtClean="0">
                <a:latin typeface="Arial" pitchFamily="34" charset="0"/>
                <a:cs typeface="Arial" pitchFamily="34" charset="0"/>
              </a:rPr>
              <a:t>Obnovovacia frekvencia  </a:t>
            </a:r>
            <a:r>
              <a:rPr lang="sk-SK" dirty="0" smtClean="0">
                <a:latin typeface="Arial" pitchFamily="34" charset="0"/>
                <a:cs typeface="Arial" pitchFamily="34" charset="0"/>
              </a:rPr>
              <a:t>– číslo, ktoré udáva počet, koľko 			krát bol daný obraz vykreslený na monitore v 		priebehu 1 s. Udáva sa v Hertzoch (Hz).</a:t>
            </a:r>
          </a:p>
          <a:p>
            <a:pPr>
              <a:spcBef>
                <a:spcPct val="50000"/>
              </a:spcBef>
            </a:pPr>
            <a:endParaRPr lang="sk-SK" dirty="0">
              <a:latin typeface="Arial" pitchFamily="34" charset="0"/>
              <a:cs typeface="Arial" pitchFamily="34" charset="0"/>
            </a:endParaRPr>
          </a:p>
        </p:txBody>
      </p:sp>
      <p:sp>
        <p:nvSpPr>
          <p:cNvPr id="7" name="BlokTextu 6"/>
          <p:cNvSpPr txBox="1"/>
          <p:nvPr/>
        </p:nvSpPr>
        <p:spPr>
          <a:xfrm>
            <a:off x="571472" y="1571612"/>
            <a:ext cx="6608015" cy="923330"/>
          </a:xfrm>
          <a:prstGeom prst="rect">
            <a:avLst/>
          </a:prstGeom>
          <a:noFill/>
        </p:spPr>
        <p:txBody>
          <a:bodyPr wrap="square" rtlCol="0">
            <a:spAutoFit/>
          </a:bodyPr>
          <a:lstStyle/>
          <a:p>
            <a:pPr algn="just"/>
            <a:r>
              <a:rPr lang="sk-SK" dirty="0" smtClean="0">
                <a:latin typeface="Arial" pitchFamily="34" charset="0"/>
                <a:cs typeface="Arial" pitchFamily="34" charset="0"/>
              </a:rPr>
              <a:t>Výstupné zariadenie, ktoré na svojej ploche zobrazuje výsledky spracované v počítači.</a:t>
            </a:r>
          </a:p>
          <a:p>
            <a:pPr algn="ctr"/>
            <a:endParaRPr lang="sk-SK" dirty="0">
              <a:latin typeface="Arial" pitchFamily="34" charset="0"/>
              <a:cs typeface="Arial" pitchFamily="34" charset="0"/>
            </a:endParaRPr>
          </a:p>
        </p:txBody>
      </p:sp>
      <p:sp>
        <p:nvSpPr>
          <p:cNvPr id="8" name="BlokTextu 7"/>
          <p:cNvSpPr txBox="1"/>
          <p:nvPr/>
        </p:nvSpPr>
        <p:spPr>
          <a:xfrm>
            <a:off x="571472" y="4643446"/>
            <a:ext cx="4214842" cy="923330"/>
          </a:xfrm>
          <a:prstGeom prst="rect">
            <a:avLst/>
          </a:prstGeom>
          <a:noFill/>
        </p:spPr>
        <p:txBody>
          <a:bodyPr wrap="square" rtlCol="0">
            <a:spAutoFit/>
          </a:bodyPr>
          <a:lstStyle/>
          <a:p>
            <a:r>
              <a:rPr lang="sk-SK" dirty="0" smtClean="0">
                <a:latin typeface="Arial" pitchFamily="34" charset="0"/>
                <a:cs typeface="Arial" pitchFamily="34" charset="0"/>
              </a:rPr>
              <a:t>Rôzne typy monitorov: 	CRT</a:t>
            </a:r>
          </a:p>
          <a:p>
            <a:r>
              <a:rPr lang="sk-SK" dirty="0" smtClean="0">
                <a:latin typeface="Arial" pitchFamily="34" charset="0"/>
                <a:cs typeface="Arial" pitchFamily="34" charset="0"/>
              </a:rPr>
              <a:t>			LCD</a:t>
            </a:r>
          </a:p>
          <a:p>
            <a:r>
              <a:rPr lang="sk-SK" dirty="0" smtClean="0">
                <a:latin typeface="Arial" pitchFamily="34" charset="0"/>
                <a:cs typeface="Arial" pitchFamily="34" charset="0"/>
              </a:rPr>
              <a:t>			Plazma</a:t>
            </a:r>
            <a:endParaRPr lang="sk-SK" dirty="0">
              <a:latin typeface="Arial" pitchFamily="34" charset="0"/>
              <a:cs typeface="Arial" pitchFamily="34" charset="0"/>
            </a:endParaRPr>
          </a:p>
        </p:txBody>
      </p:sp>
      <p:pic>
        <p:nvPicPr>
          <p:cNvPr id="52226" name="Picture 2" descr="http://computerlcd.org/China_Sony_LCD_17_lcd_panel_used_lcd_monitor_lcd_172008729117472.jpg"/>
          <p:cNvPicPr>
            <a:picLocks noChangeAspect="1" noChangeArrowheads="1"/>
          </p:cNvPicPr>
          <p:nvPr/>
        </p:nvPicPr>
        <p:blipFill>
          <a:blip r:embed="rId2" cstate="print"/>
          <a:stretch>
            <a:fillRect/>
          </a:stretch>
        </p:blipFill>
        <p:spPr bwMode="auto">
          <a:xfrm>
            <a:off x="6929454" y="2071678"/>
            <a:ext cx="2000264" cy="2000264"/>
          </a:xfrm>
          <a:prstGeom prst="rect">
            <a:avLst/>
          </a:prstGeom>
          <a:noFill/>
          <a:ln>
            <a:noFill/>
          </a:ln>
          <a:effectLst>
            <a:softEdge rad="127000"/>
          </a:effectLst>
        </p:spPr>
      </p:pic>
      <p:pic>
        <p:nvPicPr>
          <p:cNvPr id="52228" name="Picture 4" descr="http://image.made-in-china.com/2f0j00YCtTckinHHqv/17-Pure-Flat-CRT-Monitor.jpg"/>
          <p:cNvPicPr>
            <a:picLocks noChangeAspect="1" noChangeArrowheads="1"/>
          </p:cNvPicPr>
          <p:nvPr/>
        </p:nvPicPr>
        <p:blipFill>
          <a:blip r:embed="rId3" cstate="print"/>
          <a:srcRect/>
          <a:stretch>
            <a:fillRect/>
          </a:stretch>
        </p:blipFill>
        <p:spPr bwMode="auto">
          <a:xfrm>
            <a:off x="5214942" y="4643446"/>
            <a:ext cx="1857388" cy="1648906"/>
          </a:xfrm>
          <a:prstGeom prst="rect">
            <a:avLst/>
          </a:prstGeom>
          <a:noFill/>
          <a:effectLst>
            <a:softEdge rad="63500"/>
          </a:effectLst>
        </p:spPr>
      </p:pic>
      <p:pic>
        <p:nvPicPr>
          <p:cNvPr id="9"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wheel(4)">
                                      <p:cBhvr>
                                        <p:cTn id="7" dur="20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ppt_x"/>
                                          </p:val>
                                        </p:tav>
                                        <p:tav tm="100000">
                                          <p:val>
                                            <p:strVal val="#ppt_x"/>
                                          </p:val>
                                        </p:tav>
                                      </p:tavLst>
                                    </p:anim>
                                    <p:anim calcmode="lin" valueType="num">
                                      <p:cBhvr additive="base">
                                        <p:cTn id="25"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52226"/>
                                        </p:tgtEl>
                                        <p:attrNameLst>
                                          <p:attrName>style.visibility</p:attrName>
                                        </p:attrNameLst>
                                      </p:cBhvr>
                                      <p:to>
                                        <p:strVal val="visible"/>
                                      </p:to>
                                    </p:set>
                                    <p:animEffect transition="in" filter="wheel(4)">
                                      <p:cBhvr>
                                        <p:cTn id="30"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p:txBody>
          <a:bodyPr/>
          <a:lstStyle/>
          <a:p>
            <a:r>
              <a:rPr lang="sk-SK" dirty="0" smtClean="0">
                <a:latin typeface="Arial" pitchFamily="34" charset="0"/>
                <a:cs typeface="Arial" pitchFamily="34" charset="0"/>
              </a:rPr>
              <a:t>Prídavné zariadenia</a:t>
            </a:r>
            <a:endParaRPr lang="sk-SK" dirty="0">
              <a:latin typeface="Arial" pitchFamily="34" charset="0"/>
              <a:cs typeface="Arial" pitchFamily="34" charset="0"/>
            </a:endParaRPr>
          </a:p>
        </p:txBody>
      </p:sp>
      <p:sp>
        <p:nvSpPr>
          <p:cNvPr id="5" name="BlokTextu 4"/>
          <p:cNvSpPr txBox="1"/>
          <p:nvPr/>
        </p:nvSpPr>
        <p:spPr>
          <a:xfrm>
            <a:off x="1785918" y="3214686"/>
            <a:ext cx="5572164" cy="1200329"/>
          </a:xfrm>
          <a:prstGeom prst="rect">
            <a:avLst/>
          </a:prstGeom>
          <a:noFill/>
        </p:spPr>
        <p:txBody>
          <a:bodyPr wrap="square" rtlCol="0">
            <a:spAutoFit/>
          </a:bodyPr>
          <a:lstStyle/>
          <a:p>
            <a:pPr algn="ctr"/>
            <a:r>
              <a:rPr lang="sk-SK" dirty="0" smtClean="0">
                <a:latin typeface="Arial" pitchFamily="34" charset="0"/>
                <a:cs typeface="Arial" pitchFamily="34" charset="0"/>
              </a:rPr>
              <a:t>Grafická, zvuková a sieťová karta.</a:t>
            </a:r>
          </a:p>
          <a:p>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CD/DVD - mechanika a pamäťové média, Skener, </a:t>
            </a:r>
            <a:r>
              <a:rPr lang="sk-SK" dirty="0" err="1" smtClean="0">
                <a:latin typeface="Arial" pitchFamily="34" charset="0"/>
                <a:cs typeface="Arial" pitchFamily="34" charset="0"/>
              </a:rPr>
              <a:t>tablet</a:t>
            </a:r>
            <a:r>
              <a:rPr lang="sk-SK" dirty="0" smtClean="0">
                <a:latin typeface="Arial" pitchFamily="34" charset="0"/>
                <a:cs typeface="Arial" pitchFamily="34" charset="0"/>
              </a:rPr>
              <a:t> , tlačiarne.</a:t>
            </a:r>
            <a:endParaRPr lang="sk-SK" dirty="0">
              <a:latin typeface="Arial" pitchFamily="34" charset="0"/>
              <a:cs typeface="Arial" pitchFamily="34" charset="0"/>
            </a:endParaRPr>
          </a:p>
        </p:txBody>
      </p:sp>
      <p:pic>
        <p:nvPicPr>
          <p:cNvPr id="6" name="Picture 4" descr="http://t2.gstatic.com/images?q=tbn:ANd9GcT1edI9YmwLXXTUUo0POSiu_YG7FuATMBRtclaFS29rcJZKLUhpRVOHTi-Q2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8748464" y="260648"/>
            <a:ext cx="199599" cy="323158"/>
          </a:xfrm>
          <a:prstGeom prst="rect">
            <a:avLst/>
          </a:prstGeom>
          <a:noFill/>
          <a:effectLst>
            <a:glow rad="228600">
              <a:schemeClr val="accent3">
                <a:satMod val="175000"/>
                <a:alpha val="40000"/>
              </a:schemeClr>
            </a:glow>
          </a:effectLst>
        </p:spPr>
      </p:pic>
      <p:pic>
        <p:nvPicPr>
          <p:cNvPr id="7" name="Obrázok 6" descr="uvodný obrázok.jpg">
            <a:hlinkClick r:id="rId4" action="ppaction://hlinksldjump"/>
          </p:cNvPr>
          <p:cNvPicPr>
            <a:picLocks noChangeAspect="1"/>
          </p:cNvPicPr>
          <p:nvPr/>
        </p:nvPicPr>
        <p:blipFill>
          <a:blip r:embed="rId5" cstate="print"/>
          <a:stretch>
            <a:fillRect/>
          </a:stretch>
        </p:blipFill>
        <p:spPr>
          <a:xfrm>
            <a:off x="179512" y="188640"/>
            <a:ext cx="730590" cy="504056"/>
          </a:xfrm>
          <a:prstGeom prst="rect">
            <a:avLst/>
          </a:prstGeom>
          <a:effectLst>
            <a:softEdge rad="127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ssjh.sk/txt/images/graficka1.jp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1428728" y="4786322"/>
            <a:ext cx="4143403" cy="1643074"/>
          </a:xfrm>
          <a:prstGeom prst="rect">
            <a:avLst/>
          </a:prstGeom>
          <a:noFill/>
          <a:ln>
            <a:noFill/>
          </a:ln>
        </p:spPr>
      </p:pic>
      <p:grpSp>
        <p:nvGrpSpPr>
          <p:cNvPr id="13" name="Skupina 12"/>
          <p:cNvGrpSpPr/>
          <p:nvPr/>
        </p:nvGrpSpPr>
        <p:grpSpPr>
          <a:xfrm>
            <a:off x="5000628" y="1928802"/>
            <a:ext cx="3906445" cy="2855271"/>
            <a:chOff x="1000100" y="1571612"/>
            <a:chExt cx="6448425" cy="4314826"/>
          </a:xfrm>
        </p:grpSpPr>
        <p:grpSp>
          <p:nvGrpSpPr>
            <p:cNvPr id="9" name="Skupina 8"/>
            <p:cNvGrpSpPr/>
            <p:nvPr/>
          </p:nvGrpSpPr>
          <p:grpSpPr>
            <a:xfrm>
              <a:off x="1000100" y="1571612"/>
              <a:ext cx="6448425" cy="4314826"/>
              <a:chOff x="1000100" y="1571612"/>
              <a:chExt cx="6448425" cy="4314826"/>
            </a:xfrm>
          </p:grpSpPr>
          <p:pic>
            <p:nvPicPr>
              <p:cNvPr id="38914" name="Picture 2" descr="http://upload.wikimedia.org/wikipedia/commons/e/e4/Graficka-Karta.jpg"/>
              <p:cNvPicPr>
                <a:picLocks noChangeAspect="1" noChangeArrowheads="1"/>
              </p:cNvPicPr>
              <p:nvPr/>
            </p:nvPicPr>
            <p:blipFill>
              <a:blip r:embed="rId3" cstate="print"/>
              <a:srcRect/>
              <a:stretch>
                <a:fillRect/>
              </a:stretch>
            </p:blipFill>
            <p:spPr bwMode="auto">
              <a:xfrm>
                <a:off x="1000100" y="1571612"/>
                <a:ext cx="6448425" cy="4314826"/>
              </a:xfrm>
              <a:prstGeom prst="rect">
                <a:avLst/>
              </a:prstGeom>
              <a:noFill/>
              <a:effectLst>
                <a:softEdge rad="127000"/>
              </a:effectLst>
            </p:spPr>
          </p:pic>
          <p:sp>
            <p:nvSpPr>
              <p:cNvPr id="7" name="Obdĺžnik 6"/>
              <p:cNvSpPr/>
              <p:nvPr/>
            </p:nvSpPr>
            <p:spPr>
              <a:xfrm>
                <a:off x="5786446" y="1928802"/>
                <a:ext cx="1285884"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8" name="Obdĺžnik 7"/>
              <p:cNvSpPr/>
              <p:nvPr/>
            </p:nvSpPr>
            <p:spPr>
              <a:xfrm>
                <a:off x="2571736" y="1928802"/>
                <a:ext cx="1285884"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grpSp>
        <p:sp>
          <p:nvSpPr>
            <p:cNvPr id="10" name="Obdĺžnik 9"/>
            <p:cNvSpPr/>
            <p:nvPr/>
          </p:nvSpPr>
          <p:spPr>
            <a:xfrm>
              <a:off x="1571604" y="4500570"/>
              <a:ext cx="1071570"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11" name="Obdĺžnik 10"/>
            <p:cNvSpPr/>
            <p:nvPr/>
          </p:nvSpPr>
          <p:spPr>
            <a:xfrm>
              <a:off x="1142976" y="5357826"/>
              <a:ext cx="1357322"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sp>
          <p:nvSpPr>
            <p:cNvPr id="12" name="Obdĺžnik 11"/>
            <p:cNvSpPr/>
            <p:nvPr/>
          </p:nvSpPr>
          <p:spPr>
            <a:xfrm>
              <a:off x="2928926" y="5429264"/>
              <a:ext cx="1071570"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solidFill>
                  <a:schemeClr val="tx1"/>
                </a:solidFill>
              </a:endParaRPr>
            </a:p>
          </p:txBody>
        </p:sp>
      </p:grpSp>
      <p:sp>
        <p:nvSpPr>
          <p:cNvPr id="2" name="Nadpis 1"/>
          <p:cNvSpPr>
            <a:spLocks noGrp="1"/>
          </p:cNvSpPr>
          <p:nvPr>
            <p:ph type="title"/>
          </p:nvPr>
        </p:nvSpPr>
        <p:spPr/>
        <p:txBody>
          <a:bodyPr/>
          <a:lstStyle/>
          <a:p>
            <a:r>
              <a:rPr lang="sk-SK" b="1" dirty="0" smtClean="0">
                <a:latin typeface="Arial" pitchFamily="34" charset="0"/>
                <a:cs typeface="Arial" pitchFamily="34" charset="0"/>
              </a:rPr>
              <a:t>Grafická karta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357158" y="1714488"/>
            <a:ext cx="4929222" cy="3901068"/>
          </a:xfrm>
          <a:prstGeom prst="rect">
            <a:avLst/>
          </a:prstGeom>
          <a:noFill/>
        </p:spPr>
        <p:txBody>
          <a:bodyPr wrap="square" rtlCol="0">
            <a:spAutoFit/>
          </a:bodyPr>
          <a:lstStyle/>
          <a:p>
            <a:pPr lvl="0"/>
            <a:r>
              <a:rPr lang="sk-SK" dirty="0" smtClean="0">
                <a:latin typeface="Arial" pitchFamily="34" charset="0"/>
                <a:cs typeface="Arial" pitchFamily="34" charset="0"/>
              </a:rPr>
              <a:t>Výrazne ovplyvňuje výsledné zobrazenie na monitore.</a:t>
            </a:r>
          </a:p>
          <a:p>
            <a:pPr lvl="0">
              <a:buFont typeface="Arial" pitchFamily="34" charset="0"/>
              <a:buChar char="•"/>
            </a:pPr>
            <a:endParaRPr lang="sk-SK" sz="1050" dirty="0" smtClean="0">
              <a:latin typeface="Arial" pitchFamily="34" charset="0"/>
              <a:cs typeface="Arial" pitchFamily="34" charset="0"/>
            </a:endParaRPr>
          </a:p>
          <a:p>
            <a:pPr lvl="0"/>
            <a:r>
              <a:rPr lang="sk-SK" dirty="0" smtClean="0">
                <a:latin typeface="Arial" pitchFamily="34" charset="0"/>
                <a:cs typeface="Arial" pitchFamily="34" charset="0"/>
              </a:rPr>
              <a:t>Dôležité parametre:</a:t>
            </a:r>
          </a:p>
          <a:p>
            <a:pPr lvl="0">
              <a:buFont typeface="Arial" pitchFamily="34" charset="0"/>
              <a:buChar char="•"/>
            </a:pPr>
            <a:endParaRPr lang="sk-SK" sz="1050" dirty="0" smtClean="0">
              <a:latin typeface="Arial" pitchFamily="34" charset="0"/>
              <a:cs typeface="Arial" pitchFamily="34" charset="0"/>
            </a:endParaRPr>
          </a:p>
          <a:p>
            <a:pPr lvl="1"/>
            <a:r>
              <a:rPr lang="sk-SK" dirty="0" smtClean="0">
                <a:latin typeface="Arial" pitchFamily="34" charset="0"/>
                <a:cs typeface="Arial" pitchFamily="34" charset="0"/>
              </a:rPr>
              <a:t> a) </a:t>
            </a:r>
            <a:r>
              <a:rPr lang="sk-SK" b="1" i="1" dirty="0" smtClean="0">
                <a:latin typeface="Arial" pitchFamily="34" charset="0"/>
                <a:cs typeface="Arial" pitchFamily="34" charset="0"/>
              </a:rPr>
              <a:t>rozlíšenie</a:t>
            </a:r>
            <a:r>
              <a:rPr lang="sk-SK" dirty="0" smtClean="0">
                <a:latin typeface="Arial" pitchFamily="34" charset="0"/>
                <a:cs typeface="Arial" pitchFamily="34" charset="0"/>
              </a:rPr>
              <a:t> – počet bodov pri čo najväčšom počte farieb, čo je závislé</a:t>
            </a:r>
            <a:br>
              <a:rPr lang="sk-SK" dirty="0" smtClean="0">
                <a:latin typeface="Arial" pitchFamily="34" charset="0"/>
                <a:cs typeface="Arial" pitchFamily="34" charset="0"/>
              </a:rPr>
            </a:br>
            <a:r>
              <a:rPr lang="sk-SK" dirty="0" smtClean="0">
                <a:latin typeface="Arial" pitchFamily="34" charset="0"/>
                <a:cs typeface="Arial" pitchFamily="34" charset="0"/>
              </a:rPr>
              <a:t>na videopamäti grafickej karty </a:t>
            </a:r>
            <a:br>
              <a:rPr lang="sk-SK" dirty="0" smtClean="0">
                <a:latin typeface="Arial" pitchFamily="34" charset="0"/>
                <a:cs typeface="Arial" pitchFamily="34" charset="0"/>
              </a:rPr>
            </a:br>
            <a:r>
              <a:rPr lang="sk-SK" dirty="0" smtClean="0">
                <a:latin typeface="Arial" pitchFamily="34" charset="0"/>
                <a:cs typeface="Arial" pitchFamily="34" charset="0"/>
              </a:rPr>
              <a:t>(8 MB, 32 MB, 64 MB..)</a:t>
            </a:r>
          </a:p>
          <a:p>
            <a:pPr lvl="1"/>
            <a:endParaRPr lang="sk-SK" sz="1050" dirty="0" smtClean="0">
              <a:latin typeface="Arial" pitchFamily="34" charset="0"/>
              <a:cs typeface="Arial" pitchFamily="34" charset="0"/>
            </a:endParaRPr>
          </a:p>
          <a:p>
            <a:pPr lvl="1"/>
            <a:r>
              <a:rPr lang="sk-SK" dirty="0" smtClean="0">
                <a:latin typeface="Arial" pitchFamily="34" charset="0"/>
                <a:cs typeface="Arial" pitchFamily="34" charset="0"/>
              </a:rPr>
              <a:t> b) </a:t>
            </a:r>
            <a:r>
              <a:rPr lang="sk-SK" b="1" i="1" dirty="0" smtClean="0">
                <a:latin typeface="Arial" pitchFamily="34" charset="0"/>
                <a:cs typeface="Arial" pitchFamily="34" charset="0"/>
              </a:rPr>
              <a:t>obnovovacia frekvencia </a:t>
            </a:r>
            <a:r>
              <a:rPr lang="sk-SK" dirty="0" smtClean="0">
                <a:latin typeface="Arial" pitchFamily="34" charset="0"/>
                <a:cs typeface="Arial" pitchFamily="34" charset="0"/>
              </a:rPr>
              <a:t>– počet,</a:t>
            </a:r>
          </a:p>
          <a:p>
            <a:pPr lvl="1"/>
            <a:r>
              <a:rPr lang="sk-SK" dirty="0" smtClean="0">
                <a:latin typeface="Arial" pitchFamily="34" charset="0"/>
                <a:cs typeface="Arial" pitchFamily="34" charset="0"/>
              </a:rPr>
              <a:t>koľko krát sa daný obraz vykreslí na monitore za 1 sekundu.</a:t>
            </a:r>
          </a:p>
          <a:p>
            <a:r>
              <a:rPr lang="sk-SK" dirty="0" smtClean="0">
                <a:latin typeface="Arial" pitchFamily="34" charset="0"/>
                <a:cs typeface="Arial" pitchFamily="34" charset="0"/>
              </a:rPr>
              <a:t> </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14"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heel(4)">
                                      <p:cBhvr>
                                        <p:cTn id="7" dur="2000"/>
                                        <p:tgtEl>
                                          <p:spTgt spid="38916"/>
                                        </p:tgtEl>
                                      </p:cBhvr>
                                    </p:animEffect>
                                  </p:childTnLst>
                                </p:cTn>
                              </p:par>
                              <p:par>
                                <p:cTn id="8" presetID="21"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4)">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0" fill="hold"/>
                                        <p:tgtEl>
                                          <p:spTgt spid="5"/>
                                        </p:tgtEl>
                                        <p:attrNameLst>
                                          <p:attrName>ppt_x</p:attrName>
                                        </p:attrNameLst>
                                      </p:cBhvr>
                                      <p:tavLst>
                                        <p:tav tm="0">
                                          <p:val>
                                            <p:strVal val="#ppt_x"/>
                                          </p:val>
                                        </p:tav>
                                        <p:tav tm="100000">
                                          <p:val>
                                            <p:strVal val="#ppt_x"/>
                                          </p:val>
                                        </p:tav>
                                      </p:tavLst>
                                    </p:anim>
                                    <p:anim calcmode="lin" valueType="num">
                                      <p:cBhvr additive="base">
                                        <p:cTn id="16"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zstravnik.cz/informatika/hardware/pocitac/pocitac_obrazky/216161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5720" y="3714752"/>
            <a:ext cx="3729121" cy="2649821"/>
          </a:xfrm>
          <a:prstGeom prst="rect">
            <a:avLst/>
          </a:prstGeom>
          <a:noFill/>
          <a:effectLst/>
        </p:spPr>
      </p:pic>
      <p:pic>
        <p:nvPicPr>
          <p:cNvPr id="39938" name="Picture 2" descr="http://koalazereeukalipt.files.wordpress.com/2010/11/sound_sound_card.jpg"/>
          <p:cNvPicPr>
            <a:picLocks noChangeAspect="1" noChangeArrowheads="1"/>
          </p:cNvPicPr>
          <p:nvPr/>
        </p:nvPicPr>
        <p:blipFill>
          <a:blip r:embed="rId3" cstate="print"/>
          <a:srcRect/>
          <a:stretch>
            <a:fillRect/>
          </a:stretch>
        </p:blipFill>
        <p:spPr bwMode="auto">
          <a:xfrm>
            <a:off x="4143372" y="2643182"/>
            <a:ext cx="4752973" cy="3548062"/>
          </a:xfrm>
          <a:prstGeom prst="rect">
            <a:avLst/>
          </a:prstGeom>
          <a:noFill/>
          <a:effectLst>
            <a:softEdge rad="635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Zvuková karta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357158" y="1714488"/>
            <a:ext cx="6215106" cy="2308324"/>
          </a:xfrm>
          <a:prstGeom prst="rect">
            <a:avLst/>
          </a:prstGeom>
          <a:noFill/>
        </p:spPr>
        <p:txBody>
          <a:bodyPr wrap="square" rtlCol="0">
            <a:spAutoFit/>
          </a:bodyPr>
          <a:lstStyle/>
          <a:p>
            <a:pPr lvl="0">
              <a:buFont typeface="Arial" pitchFamily="34" charset="0"/>
              <a:buChar char="•"/>
            </a:pPr>
            <a:r>
              <a:rPr lang="sk-SK" dirty="0" smtClean="0">
                <a:latin typeface="Arial" pitchFamily="34" charset="0"/>
                <a:cs typeface="Arial" pitchFamily="34" charset="0"/>
              </a:rPr>
              <a:t>  väčšinou je integrovaná priamo na matičnej doske,</a:t>
            </a:r>
          </a:p>
          <a:p>
            <a:pPr lvl="0">
              <a:buFont typeface="Arial" pitchFamily="34" charset="0"/>
              <a:buChar char="•"/>
            </a:pPr>
            <a:endParaRPr lang="sk-SK" dirty="0" smtClean="0">
              <a:latin typeface="Arial" pitchFamily="34" charset="0"/>
              <a:cs typeface="Arial" pitchFamily="34" charset="0"/>
            </a:endParaRPr>
          </a:p>
          <a:p>
            <a:pPr lvl="0">
              <a:buFont typeface="Arial" pitchFamily="34" charset="0"/>
              <a:buChar char="•"/>
            </a:pPr>
            <a:r>
              <a:rPr lang="sk-SK" dirty="0" smtClean="0">
                <a:latin typeface="Arial" pitchFamily="34" charset="0"/>
                <a:cs typeface="Arial" pitchFamily="34" charset="0"/>
              </a:rPr>
              <a:t>  je to prevodník analógového zvuku na digitálny a naopak,</a:t>
            </a:r>
          </a:p>
          <a:p>
            <a:pPr lvl="0">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na dosiahnutie vyššej kvality</a:t>
            </a:r>
            <a:br>
              <a:rPr lang="sk-SK" dirty="0" smtClean="0">
                <a:latin typeface="Arial" pitchFamily="34" charset="0"/>
                <a:cs typeface="Arial" pitchFamily="34" charset="0"/>
              </a:rPr>
            </a:br>
            <a:r>
              <a:rPr lang="sk-SK" dirty="0" smtClean="0">
                <a:latin typeface="Arial" pitchFamily="34" charset="0"/>
                <a:cs typeface="Arial" pitchFamily="34" charset="0"/>
              </a:rPr>
              <a:t>zvuku ako ja na matičnej doske,</a:t>
            </a:r>
            <a:br>
              <a:rPr lang="sk-SK" dirty="0" smtClean="0">
                <a:latin typeface="Arial" pitchFamily="34" charset="0"/>
                <a:cs typeface="Arial" pitchFamily="34" charset="0"/>
              </a:rPr>
            </a:br>
            <a:r>
              <a:rPr lang="sk-SK" dirty="0" smtClean="0">
                <a:latin typeface="Arial" pitchFamily="34" charset="0"/>
                <a:cs typeface="Arial" pitchFamily="34" charset="0"/>
              </a:rPr>
              <a:t>sa kupuje externá zvuková karta.</a:t>
            </a: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heel(4)">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9938"/>
                                        </p:tgtEl>
                                        <p:attrNameLst>
                                          <p:attrName>style.visibility</p:attrName>
                                        </p:attrNameLst>
                                      </p:cBhvr>
                                      <p:to>
                                        <p:strVal val="visible"/>
                                      </p:to>
                                    </p:set>
                                    <p:animEffect transition="in" filter="wheel(4)">
                                      <p:cBhvr>
                                        <p:cTn id="18"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Sieťová karta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357290" y="1785926"/>
            <a:ext cx="6357982" cy="1200329"/>
          </a:xfrm>
          <a:prstGeom prst="rect">
            <a:avLst/>
          </a:prstGeom>
          <a:noFill/>
        </p:spPr>
        <p:txBody>
          <a:bodyPr wrap="square" rtlCol="0">
            <a:spAutoFit/>
          </a:bodyPr>
          <a:lstStyle/>
          <a:p>
            <a:pPr lvl="0" algn="just"/>
            <a:r>
              <a:rPr lang="sk-SK" dirty="0" smtClean="0">
                <a:latin typeface="Arial" pitchFamily="34" charset="0"/>
                <a:cs typeface="Arial" pitchFamily="34" charset="0"/>
              </a:rPr>
              <a:t>Umožní prepojenie počítačov do počítačovej siete a tým umožní zdieľanie dát a programov, tlačiarní, komunikáciu medzi obsluhou jednotlivých prepojených počítačov.</a:t>
            </a:r>
          </a:p>
          <a:p>
            <a:endParaRPr lang="sk-SK" dirty="0">
              <a:latin typeface="Arial" pitchFamily="34" charset="0"/>
              <a:cs typeface="Arial" pitchFamily="34" charset="0"/>
            </a:endParaRPr>
          </a:p>
        </p:txBody>
      </p:sp>
      <p:pic>
        <p:nvPicPr>
          <p:cNvPr id="40962" name="Picture 2" descr="http://www.swsd.sk/asus-pci-g31-pci-card-wi-fi-sietova-karta_i152909.jpg"/>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214282" y="3357562"/>
            <a:ext cx="3333750" cy="3333750"/>
          </a:xfrm>
          <a:prstGeom prst="rect">
            <a:avLst/>
          </a:prstGeom>
          <a:noFill/>
          <a:ln>
            <a:noFill/>
          </a:ln>
        </p:spPr>
      </p:pic>
      <p:pic>
        <p:nvPicPr>
          <p:cNvPr id="40964" name="Picture 4" descr="http://www.hamashop.sk/fotky5173/fotos/00039700abb.jpg"/>
          <p:cNvPicPr>
            <a:picLocks noChangeAspect="1" noChangeArrowheads="1"/>
          </p:cNvPicPr>
          <p:nvPr/>
        </p:nvPicPr>
        <p:blipFill>
          <a:blip r:embed="rId3" cstate="print">
            <a:clrChange>
              <a:clrFrom>
                <a:srgbClr val="FFFFFF"/>
              </a:clrFrom>
              <a:clrTo>
                <a:srgbClr val="FFFFFF">
                  <a:alpha val="0"/>
                </a:srgbClr>
              </a:clrTo>
            </a:clrChange>
          </a:blip>
          <a:srcRect t="12857" b="14285"/>
          <a:stretch>
            <a:fillRect/>
          </a:stretch>
        </p:blipFill>
        <p:spPr bwMode="auto">
          <a:xfrm rot="817216">
            <a:off x="2167903" y="2715803"/>
            <a:ext cx="3333750" cy="2428892"/>
          </a:xfrm>
          <a:prstGeom prst="rect">
            <a:avLst/>
          </a:prstGeom>
          <a:noFill/>
        </p:spPr>
      </p:pic>
      <p:pic>
        <p:nvPicPr>
          <p:cNvPr id="40968" name="Picture 8" descr="http://www.chemnet.sk/pictures/galeria/gbsietovka.gif"/>
          <p:cNvPicPr>
            <a:picLocks noChangeAspect="1" noChangeArrowheads="1"/>
          </p:cNvPicPr>
          <p:nvPr/>
        </p:nvPicPr>
        <p:blipFill>
          <a:blip r:embed="rId4" cstate="print"/>
          <a:srcRect/>
          <a:stretch>
            <a:fillRect/>
          </a:stretch>
        </p:blipFill>
        <p:spPr bwMode="auto">
          <a:xfrm>
            <a:off x="4429124" y="3643314"/>
            <a:ext cx="4448173" cy="2264363"/>
          </a:xfrm>
          <a:prstGeom prst="rect">
            <a:avLst/>
          </a:prstGeom>
          <a:noFill/>
        </p:spPr>
      </p:pic>
      <p:pic>
        <p:nvPicPr>
          <p:cNvPr id="8" name="Picture 4" descr="http://t2.gstatic.com/images?q=tbn:ANd9GcT1edI9YmwLXXTUUo0POSiu_YG7FuATMBRtclaFS29rcJZKLUhpRVOHTi-Q2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heel(4)">
                                      <p:cBhvr>
                                        <p:cTn id="7" dur="2000"/>
                                        <p:tgtEl>
                                          <p:spTgt spid="40962"/>
                                        </p:tgtEl>
                                      </p:cBhvr>
                                    </p:animEffect>
                                  </p:childTnLst>
                                </p:cTn>
                              </p:par>
                              <p:par>
                                <p:cTn id="8" presetID="21" presetClass="entr" presetSubtype="4"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wheel(4)">
                                      <p:cBhvr>
                                        <p:cTn id="10" dur="2000"/>
                                        <p:tgtEl>
                                          <p:spTgt spid="40964"/>
                                        </p:tgtEl>
                                      </p:cBhvr>
                                    </p:animEffect>
                                  </p:childTnLst>
                                </p:cTn>
                              </p:par>
                              <p:par>
                                <p:cTn id="11" presetID="21" presetClass="entr" presetSubtype="4" fill="hold" nodeType="withEffect">
                                  <p:stCondLst>
                                    <p:cond delay="0"/>
                                  </p:stCondLst>
                                  <p:childTnLst>
                                    <p:set>
                                      <p:cBhvr>
                                        <p:cTn id="12" dur="1" fill="hold">
                                          <p:stCondLst>
                                            <p:cond delay="0"/>
                                          </p:stCondLst>
                                        </p:cTn>
                                        <p:tgtEl>
                                          <p:spTgt spid="40968"/>
                                        </p:tgtEl>
                                        <p:attrNameLst>
                                          <p:attrName>style.visibility</p:attrName>
                                        </p:attrNameLst>
                                      </p:cBhvr>
                                      <p:to>
                                        <p:strVal val="visible"/>
                                      </p:to>
                                    </p:set>
                                    <p:animEffect transition="in" filter="wheel(4)">
                                      <p:cBhvr>
                                        <p:cTn id="13" dur="2000"/>
                                        <p:tgtEl>
                                          <p:spTgt spid="4096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6" name="Nadpis 1"/>
          <p:cNvSpPr>
            <a:spLocks noGrp="1"/>
          </p:cNvSpPr>
          <p:nvPr>
            <p:ph type="title"/>
          </p:nvPr>
        </p:nvSpPr>
        <p:spPr>
          <a:xfrm>
            <a:off x="285720" y="285728"/>
            <a:ext cx="8534400" cy="558948"/>
          </a:xfrm>
        </p:spPr>
        <p:txBody>
          <a:bodyPr>
            <a:noAutofit/>
          </a:bodyPr>
          <a:lstStyle/>
          <a:p>
            <a:r>
              <a:rPr lang="sk-SK" dirty="0" smtClean="0">
                <a:latin typeface="Arial" pitchFamily="34" charset="0"/>
                <a:cs typeface="Arial" pitchFamily="34" charset="0"/>
              </a:rPr>
              <a:t>Osnova:</a:t>
            </a:r>
          </a:p>
        </p:txBody>
      </p:sp>
      <p:pic>
        <p:nvPicPr>
          <p:cNvPr id="7" name="Zástupný symbol obsahu 4" descr="computer-coloring-page.gif"/>
          <p:cNvPicPr>
            <a:picLocks noChangeAspect="1"/>
          </p:cNvPicPr>
          <p:nvPr/>
        </p:nvPicPr>
        <p:blipFill>
          <a:blip r:embed="rId2" cstate="print">
            <a:duotone>
              <a:schemeClr val="bg2">
                <a:shade val="45000"/>
                <a:satMod val="135000"/>
              </a:schemeClr>
              <a:prstClr val="white"/>
            </a:duotone>
          </a:blip>
          <a:stretch>
            <a:fillRect/>
          </a:stretch>
        </p:blipFill>
        <p:spPr>
          <a:xfrm>
            <a:off x="7286644" y="4622218"/>
            <a:ext cx="1527969" cy="1706959"/>
          </a:xfrm>
          <a:prstGeom prst="roundRect">
            <a:avLst>
              <a:gd name="adj" fmla="val 16667"/>
            </a:avLst>
          </a:prstGeom>
          <a:gradFill>
            <a:gsLst>
              <a:gs pos="76000">
                <a:schemeClr val="accent1">
                  <a:tint val="66000"/>
                  <a:satMod val="160000"/>
                  <a:alpha val="36000"/>
                </a:schemeClr>
              </a:gs>
              <a:gs pos="50000">
                <a:schemeClr val="accent1">
                  <a:tint val="44500"/>
                  <a:satMod val="160000"/>
                </a:schemeClr>
              </a:gs>
              <a:gs pos="100000">
                <a:schemeClr val="accent1">
                  <a:tint val="23500"/>
                  <a:satMod val="160000"/>
                </a:schemeClr>
              </a:gs>
            </a:gsLst>
            <a:lin ang="5400000" scaled="0"/>
          </a:grad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Zástupný symbol obsahu 3"/>
          <p:cNvSpPr>
            <a:spLocks noGrp="1"/>
          </p:cNvSpPr>
          <p:nvPr>
            <p:ph sz="half" idx="1"/>
          </p:nvPr>
        </p:nvSpPr>
        <p:spPr>
          <a:xfrm>
            <a:off x="285720" y="1714488"/>
            <a:ext cx="4038600" cy="4681728"/>
          </a:xfrm>
        </p:spPr>
        <p:txBody>
          <a:bodyPr>
            <a:normAutofit/>
          </a:bodyPr>
          <a:lstStyle/>
          <a:p>
            <a:pPr>
              <a:buSzPct val="50000"/>
              <a:buFont typeface="Wingdings" pitchFamily="2" charset="2"/>
              <a:buChar char="q"/>
            </a:pPr>
            <a:r>
              <a:rPr lang="sk-SK" dirty="0" smtClean="0">
                <a:latin typeface="Arial" pitchFamily="34" charset="0"/>
                <a:cs typeface="Arial" pitchFamily="34" charset="0"/>
              </a:rPr>
              <a:t> Čo je to počítač.</a:t>
            </a:r>
          </a:p>
          <a:p>
            <a:pPr>
              <a:buSzPct val="50000"/>
              <a:buFont typeface="Wingdings" pitchFamily="2" charset="2"/>
              <a:buChar char="q"/>
            </a:pPr>
            <a:r>
              <a:rPr lang="sk-SK" dirty="0" smtClean="0">
                <a:latin typeface="Arial" pitchFamily="34" charset="0"/>
                <a:cs typeface="Arial" pitchFamily="34" charset="0"/>
              </a:rPr>
              <a:t> Zostava PC.</a:t>
            </a:r>
          </a:p>
          <a:p>
            <a:pPr>
              <a:buSzPct val="50000"/>
              <a:buFont typeface="Wingdings" pitchFamily="2" charset="2"/>
              <a:buChar char="q"/>
            </a:pPr>
            <a:r>
              <a:rPr lang="sk-SK" dirty="0" smtClean="0">
                <a:latin typeface="Arial" pitchFamily="34" charset="0"/>
                <a:cs typeface="Arial" pitchFamily="34" charset="0"/>
              </a:rPr>
              <a:t>Základná jednotka:</a:t>
            </a:r>
          </a:p>
          <a:p>
            <a:pPr marL="720725" indent="-273050">
              <a:buFont typeface="Arial" pitchFamily="34" charset="0"/>
              <a:buChar char="•"/>
            </a:pPr>
            <a:r>
              <a:rPr lang="sk-SK" dirty="0" smtClean="0">
                <a:latin typeface="Arial" pitchFamily="34" charset="0"/>
                <a:cs typeface="Arial" pitchFamily="34" charset="0"/>
              </a:rPr>
              <a:t> základná doska,</a:t>
            </a:r>
          </a:p>
          <a:p>
            <a:pPr marL="720725" indent="-273050">
              <a:buFont typeface="Arial" pitchFamily="34" charset="0"/>
              <a:buChar char="•"/>
            </a:pPr>
            <a:r>
              <a:rPr lang="sk-SK" dirty="0" smtClean="0">
                <a:latin typeface="Arial" pitchFamily="34" charset="0"/>
                <a:cs typeface="Arial" pitchFamily="34" charset="0"/>
              </a:rPr>
              <a:t> procesor, </a:t>
            </a:r>
          </a:p>
          <a:p>
            <a:pPr marL="720725" indent="-273050">
              <a:buFont typeface="Arial" pitchFamily="34" charset="0"/>
              <a:buChar char="•"/>
            </a:pPr>
            <a:r>
              <a:rPr lang="sk-SK" dirty="0" smtClean="0">
                <a:latin typeface="Arial" pitchFamily="34" charset="0"/>
                <a:cs typeface="Arial" pitchFamily="34" charset="0"/>
              </a:rPr>
              <a:t> pamäť,</a:t>
            </a:r>
          </a:p>
          <a:p>
            <a:pPr marL="720725" indent="-273050">
              <a:buFont typeface="Arial" pitchFamily="34" charset="0"/>
              <a:buChar char="•"/>
            </a:pPr>
            <a:r>
              <a:rPr lang="sk-SK" dirty="0" smtClean="0">
                <a:latin typeface="Arial" pitchFamily="34" charset="0"/>
                <a:cs typeface="Arial" pitchFamily="34" charset="0"/>
              </a:rPr>
              <a:t> pevný a pružný disk.</a:t>
            </a:r>
          </a:p>
          <a:p>
            <a:pPr marL="273050" indent="-273050">
              <a:buSzPct val="50000"/>
              <a:buNone/>
            </a:pPr>
            <a:endParaRPr lang="sk-SK" dirty="0" smtClean="0">
              <a:latin typeface="Arial" pitchFamily="34" charset="0"/>
              <a:cs typeface="Arial" pitchFamily="34" charset="0"/>
            </a:endParaRPr>
          </a:p>
          <a:p>
            <a:pPr marL="720725" indent="-273050">
              <a:buFont typeface="Arial" pitchFamily="34" charset="0"/>
              <a:buChar char="•"/>
            </a:pPr>
            <a:endParaRPr lang="sk-SK" dirty="0" smtClean="0">
              <a:latin typeface="Arial" pitchFamily="34" charset="0"/>
              <a:cs typeface="Arial" pitchFamily="34" charset="0"/>
            </a:endParaRPr>
          </a:p>
          <a:p>
            <a:pPr>
              <a:buNone/>
            </a:pPr>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pPr>
              <a:buNone/>
            </a:pPr>
            <a:endParaRPr lang="sk-SK" dirty="0">
              <a:latin typeface="Arial" pitchFamily="34" charset="0"/>
              <a:cs typeface="Arial" pitchFamily="34" charset="0"/>
            </a:endParaRPr>
          </a:p>
        </p:txBody>
      </p:sp>
      <p:sp>
        <p:nvSpPr>
          <p:cNvPr id="11" name="Zástupný symbol obsahu 4"/>
          <p:cNvSpPr>
            <a:spLocks noGrp="1"/>
          </p:cNvSpPr>
          <p:nvPr>
            <p:ph sz="half" idx="2"/>
          </p:nvPr>
        </p:nvSpPr>
        <p:spPr>
          <a:xfrm>
            <a:off x="4786314" y="1714488"/>
            <a:ext cx="4038600" cy="4681728"/>
          </a:xfrm>
        </p:spPr>
        <p:txBody>
          <a:bodyPr>
            <a:normAutofit/>
          </a:bodyPr>
          <a:lstStyle/>
          <a:p>
            <a:pPr>
              <a:buSzPct val="50000"/>
              <a:buFont typeface="Wingdings" pitchFamily="2" charset="2"/>
              <a:buChar char="q"/>
            </a:pPr>
            <a:r>
              <a:rPr lang="sk-SK" dirty="0" smtClean="0">
                <a:latin typeface="Arial" pitchFamily="34" charset="0"/>
                <a:cs typeface="Arial" pitchFamily="34" charset="0"/>
              </a:rPr>
              <a:t>Ako poskladať PC (video).</a:t>
            </a:r>
          </a:p>
          <a:p>
            <a:pPr>
              <a:buSzPct val="50000"/>
              <a:buFont typeface="Wingdings" pitchFamily="2" charset="2"/>
              <a:buChar char="q"/>
            </a:pPr>
            <a:r>
              <a:rPr lang="sk-SK" dirty="0" smtClean="0">
                <a:latin typeface="Arial" pitchFamily="34" charset="0"/>
                <a:cs typeface="Arial" pitchFamily="34" charset="0"/>
              </a:rPr>
              <a:t>Vstupné zariadenia.</a:t>
            </a:r>
          </a:p>
          <a:p>
            <a:pPr>
              <a:buSzPct val="50000"/>
              <a:buFont typeface="Wingdings" pitchFamily="2" charset="2"/>
              <a:buChar char="q"/>
            </a:pPr>
            <a:r>
              <a:rPr lang="sk-SK" dirty="0" smtClean="0">
                <a:latin typeface="Arial" pitchFamily="34" charset="0"/>
                <a:cs typeface="Arial" pitchFamily="34" charset="0"/>
              </a:rPr>
              <a:t> Výstupné zariadenia.</a:t>
            </a:r>
          </a:p>
          <a:p>
            <a:pPr>
              <a:buSzPct val="50000"/>
              <a:buFont typeface="Wingdings" pitchFamily="2" charset="2"/>
              <a:buChar char="q"/>
            </a:pPr>
            <a:r>
              <a:rPr lang="sk-SK" dirty="0" smtClean="0">
                <a:latin typeface="Arial" pitchFamily="34" charset="0"/>
                <a:cs typeface="Arial" pitchFamily="34" charset="0"/>
              </a:rPr>
              <a:t>Prídavné </a:t>
            </a:r>
            <a:r>
              <a:rPr lang="sk-SK" dirty="0" err="1" smtClean="0">
                <a:latin typeface="Arial" pitchFamily="34" charset="0"/>
                <a:cs typeface="Arial" pitchFamily="34" charset="0"/>
              </a:rPr>
              <a:t>vstupno</a:t>
            </a:r>
            <a:r>
              <a:rPr lang="sk-SK" dirty="0" smtClean="0">
                <a:latin typeface="Arial" pitchFamily="34" charset="0"/>
                <a:cs typeface="Arial" pitchFamily="34" charset="0"/>
              </a:rPr>
              <a:t>/výstupné zariadenia.</a:t>
            </a:r>
          </a:p>
          <a:p>
            <a:pPr>
              <a:buNone/>
            </a:pP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7" dur="5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52" dur="5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sciencephoto.com/image/157137/large/C0094524-DVD_disc-SPL.jpg"/>
          <p:cNvPicPr>
            <a:picLocks noChangeAspect="1" noChangeArrowheads="1"/>
          </p:cNvPicPr>
          <p:nvPr/>
        </p:nvPicPr>
        <p:blipFill>
          <a:blip r:embed="rId2" cstate="print"/>
          <a:srcRect l="10623" t="39622" r="10764" b="5188"/>
          <a:stretch>
            <a:fillRect/>
          </a:stretch>
        </p:blipFill>
        <p:spPr bwMode="auto">
          <a:xfrm>
            <a:off x="5429256" y="3500438"/>
            <a:ext cx="2643206" cy="2786082"/>
          </a:xfrm>
          <a:prstGeom prst="rect">
            <a:avLst/>
          </a:prstGeom>
          <a:noFill/>
          <a:effectLst>
            <a:softEdge rad="317500"/>
          </a:effectLst>
        </p:spPr>
      </p:pic>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CD/DVD ROM mechanika</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571472" y="2214554"/>
            <a:ext cx="5214974" cy="3139321"/>
          </a:xfrm>
          <a:prstGeom prst="rect">
            <a:avLst/>
          </a:prstGeom>
          <a:noFill/>
        </p:spPr>
        <p:txBody>
          <a:bodyPr wrap="square" rtlCol="0">
            <a:spAutoFit/>
          </a:bodyPr>
          <a:lstStyle/>
          <a:p>
            <a:pPr marL="174625" lvl="0" indent="-174625">
              <a:buFont typeface="Arial" pitchFamily="34" charset="0"/>
              <a:buChar char="•"/>
            </a:pPr>
            <a:r>
              <a:rPr lang="sk-SK" dirty="0" smtClean="0">
                <a:latin typeface="Arial" pitchFamily="34" charset="0"/>
                <a:cs typeface="Arial" pitchFamily="34" charset="0"/>
              </a:rPr>
              <a:t>pracujú na princípe optickom, </a:t>
            </a:r>
            <a:br>
              <a:rPr lang="sk-SK" dirty="0" smtClean="0">
                <a:latin typeface="Arial" pitchFamily="34" charset="0"/>
                <a:cs typeface="Arial" pitchFamily="34" charset="0"/>
              </a:rPr>
            </a:br>
            <a:r>
              <a:rPr lang="sk-SK" dirty="0" smtClean="0">
                <a:latin typeface="Arial" pitchFamily="34" charset="0"/>
                <a:cs typeface="Arial" pitchFamily="34" charset="0"/>
              </a:rPr>
              <a:t>nie magnetickom ako disky,</a:t>
            </a:r>
          </a:p>
          <a:p>
            <a:pPr lvl="0">
              <a:buFont typeface="Arial" pitchFamily="34" charset="0"/>
              <a:buChar char="•"/>
            </a:pPr>
            <a:endParaRPr lang="sk-SK" dirty="0" smtClean="0">
              <a:latin typeface="Arial" pitchFamily="34" charset="0"/>
              <a:cs typeface="Arial" pitchFamily="34" charset="0"/>
            </a:endParaRPr>
          </a:p>
          <a:p>
            <a:pPr lvl="0"/>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líšia sa prístupovou dobou a prenosovou rýchlosťou,</a:t>
            </a:r>
          </a:p>
          <a:p>
            <a:pPr lvl="0" algn="just">
              <a:buFont typeface="Arial" pitchFamily="34" charset="0"/>
              <a:buChar char="•"/>
            </a:pPr>
            <a:endParaRPr lang="sk-SK" dirty="0" smtClean="0">
              <a:latin typeface="Arial" pitchFamily="34" charset="0"/>
              <a:cs typeface="Arial" pitchFamily="34" charset="0"/>
            </a:endParaRPr>
          </a:p>
          <a:p>
            <a:pPr lvl="0" algn="just">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ich rýchlosť sa udáva v násobkoch rýchlosti prvej CD mechaniky (t.j. 150KB/s).</a:t>
            </a:r>
          </a:p>
          <a:p>
            <a:endParaRPr lang="sk-SK" dirty="0">
              <a:latin typeface="Arial" pitchFamily="34" charset="0"/>
              <a:cs typeface="Arial" pitchFamily="34" charset="0"/>
            </a:endParaRPr>
          </a:p>
        </p:txBody>
      </p:sp>
      <p:pic>
        <p:nvPicPr>
          <p:cNvPr id="36866" name="Picture 2" descr="http://www.obchodny-dom.sk/file.phtml/297997/katalog/lg_gp08nu20_big1.jpg"/>
          <p:cNvPicPr>
            <a:picLocks noChangeAspect="1" noChangeArrowheads="1"/>
          </p:cNvPicPr>
          <p:nvPr/>
        </p:nvPicPr>
        <p:blipFill>
          <a:blip r:embed="rId3" cstate="print"/>
          <a:srcRect/>
          <a:stretch>
            <a:fillRect/>
          </a:stretch>
        </p:blipFill>
        <p:spPr bwMode="auto">
          <a:xfrm rot="1199910">
            <a:off x="5046087" y="2226038"/>
            <a:ext cx="3871185" cy="2619475"/>
          </a:xfrm>
          <a:prstGeom prst="rect">
            <a:avLst/>
          </a:prstGeom>
          <a:noFill/>
          <a:effectLst>
            <a:softEdge rad="127000"/>
          </a:effectLst>
        </p:spPr>
      </p:pic>
      <p:pic>
        <p:nvPicPr>
          <p:cNvPr id="8"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wheel(4)">
                                      <p:cBhvr>
                                        <p:cTn id="12" dur="2000"/>
                                        <p:tgtEl>
                                          <p:spTgt spid="36866"/>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0" fill="hold"/>
                                        <p:tgtEl>
                                          <p:spTgt spid="5"/>
                                        </p:tgtEl>
                                        <p:attrNameLst>
                                          <p:attrName>ppt_x</p:attrName>
                                        </p:attrNameLst>
                                      </p:cBhvr>
                                      <p:tavLst>
                                        <p:tav tm="0">
                                          <p:val>
                                            <p:strVal val="#ppt_x"/>
                                          </p:val>
                                        </p:tav>
                                        <p:tav tm="100000">
                                          <p:val>
                                            <p:strVal val="#ppt_x"/>
                                          </p:val>
                                        </p:tav>
                                      </p:tavLst>
                                    </p:anim>
                                    <p:anim calcmode="lin" valueType="num">
                                      <p:cBhvr additive="base">
                                        <p:cTn id="1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ukasprelovsky.sk/wp-content/uploads/2009/08/burn-cds-dvds-hive.png"/>
          <p:cNvPicPr>
            <a:picLocks noChangeAspect="1" noChangeArrowheads="1"/>
          </p:cNvPicPr>
          <p:nvPr/>
        </p:nvPicPr>
        <p:blipFill>
          <a:blip r:embed="rId2" cstate="print"/>
          <a:srcRect/>
          <a:stretch>
            <a:fillRect/>
          </a:stretch>
        </p:blipFill>
        <p:spPr bwMode="auto">
          <a:xfrm rot="20953760">
            <a:off x="1232057" y="4491141"/>
            <a:ext cx="6931414" cy="1606777"/>
          </a:xfrm>
          <a:prstGeom prst="ellipse">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Pamäťové média CD/DVD</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571472" y="1857364"/>
            <a:ext cx="7215238" cy="1200329"/>
          </a:xfrm>
          <a:prstGeom prst="rect">
            <a:avLst/>
          </a:prstGeom>
          <a:noFill/>
        </p:spPr>
        <p:txBody>
          <a:bodyPr wrap="square" rtlCol="0">
            <a:spAutoFit/>
          </a:bodyPr>
          <a:lstStyle/>
          <a:p>
            <a:r>
              <a:rPr lang="sk-SK" dirty="0" smtClean="0">
                <a:latin typeface="Arial" pitchFamily="34" charset="0"/>
                <a:cs typeface="Arial" pitchFamily="34" charset="0"/>
              </a:rPr>
              <a:t>Kapacity diskov:</a:t>
            </a:r>
          </a:p>
          <a:p>
            <a:r>
              <a:rPr lang="sk-SK" dirty="0" smtClean="0">
                <a:latin typeface="Arial" pitchFamily="34" charset="0"/>
                <a:cs typeface="Arial" pitchFamily="34" charset="0"/>
              </a:rPr>
              <a:t>	CD  	650 – 700 MB</a:t>
            </a:r>
          </a:p>
          <a:p>
            <a:r>
              <a:rPr lang="sk-SK" dirty="0" smtClean="0">
                <a:latin typeface="Arial" pitchFamily="34" charset="0"/>
                <a:cs typeface="Arial" pitchFamily="34" charset="0"/>
              </a:rPr>
              <a:t>	DVD	4,7 GB - 7,9 GB </a:t>
            </a:r>
          </a:p>
          <a:p>
            <a:r>
              <a:rPr lang="sk-SK" dirty="0" smtClean="0">
                <a:latin typeface="Arial" pitchFamily="34" charset="0"/>
                <a:cs typeface="Arial" pitchFamily="34" charset="0"/>
              </a:rPr>
              <a:t>		(pri viacvrstvových DVD sa kapacita znásobuje)</a:t>
            </a:r>
            <a:endParaRPr lang="sk-SK" dirty="0">
              <a:latin typeface="Arial" pitchFamily="34" charset="0"/>
              <a:cs typeface="Arial" pitchFamily="34" charset="0"/>
            </a:endParaRPr>
          </a:p>
        </p:txBody>
      </p:sp>
      <p:sp>
        <p:nvSpPr>
          <p:cNvPr id="6" name="BlokTextu 5"/>
          <p:cNvSpPr txBox="1"/>
          <p:nvPr/>
        </p:nvSpPr>
        <p:spPr>
          <a:xfrm>
            <a:off x="571472" y="3429000"/>
            <a:ext cx="7143800" cy="1200329"/>
          </a:xfrm>
          <a:prstGeom prst="rect">
            <a:avLst/>
          </a:prstGeom>
          <a:noFill/>
        </p:spPr>
        <p:txBody>
          <a:bodyPr wrap="square" rtlCol="0">
            <a:spAutoFit/>
          </a:bodyPr>
          <a:lstStyle/>
          <a:p>
            <a:pPr lvl="0"/>
            <a:r>
              <a:rPr lang="sk-SK" dirty="0" smtClean="0">
                <a:latin typeface="Arial" pitchFamily="34" charset="0"/>
                <a:cs typeface="Arial" pitchFamily="34" charset="0"/>
              </a:rPr>
              <a:t>Poznáme:</a:t>
            </a:r>
          </a:p>
          <a:p>
            <a:pPr lvl="0"/>
            <a:r>
              <a:rPr lang="sk-SK" dirty="0" smtClean="0">
                <a:latin typeface="Arial" pitchFamily="34" charset="0"/>
                <a:cs typeface="Arial" pitchFamily="34" charset="0"/>
              </a:rPr>
              <a:t>	CD/DVD-R – má možnosť jednorazového zápisu dát </a:t>
            </a:r>
          </a:p>
          <a:p>
            <a:pPr lvl="0"/>
            <a:r>
              <a:rPr lang="sk-SK" dirty="0" smtClean="0">
                <a:latin typeface="Arial" pitchFamily="34" charset="0"/>
                <a:cs typeface="Arial" pitchFamily="34" charset="0"/>
              </a:rPr>
              <a:t>	CD/DVD- RW – možnosť viacnásobného zápisu dát</a:t>
            </a:r>
          </a:p>
          <a:p>
            <a:endParaRPr lang="sk-SK" dirty="0">
              <a:latin typeface="Arial" pitchFamily="34" charset="0"/>
              <a:cs typeface="Arial" pitchFamily="34" charset="0"/>
            </a:endParaRPr>
          </a:p>
        </p:txBody>
      </p:sp>
      <p:pic>
        <p:nvPicPr>
          <p:cNvPr id="7"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4)">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latin typeface="Arial" pitchFamily="34" charset="0"/>
                <a:cs typeface="Arial" pitchFamily="34" charset="0"/>
              </a:rPr>
              <a:t>Skener</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714480" y="1785926"/>
            <a:ext cx="5929354" cy="2031325"/>
          </a:xfrm>
          <a:prstGeom prst="rect">
            <a:avLst/>
          </a:prstGeom>
          <a:noFill/>
        </p:spPr>
        <p:txBody>
          <a:bodyPr wrap="square" rtlCol="0">
            <a:spAutoFit/>
          </a:bodyPr>
          <a:lstStyle/>
          <a:p>
            <a:pPr marL="174625" lvl="0" indent="-174625" algn="just">
              <a:buFont typeface="Arial" pitchFamily="34" charset="0"/>
              <a:buChar char="•"/>
            </a:pPr>
            <a:r>
              <a:rPr lang="sk-SK" dirty="0" smtClean="0">
                <a:latin typeface="Arial" pitchFamily="34" charset="0"/>
                <a:cs typeface="Arial" pitchFamily="34" charset="0"/>
              </a:rPr>
              <a:t>Používa sa na snímanie obrázkov, fotografií alebo textu najčastejšie z papierovej predlohy do PC.</a:t>
            </a:r>
          </a:p>
          <a:p>
            <a:pPr lvl="0" algn="ctr"/>
            <a:endParaRPr lang="sk-SK" dirty="0" smtClean="0">
              <a:latin typeface="Arial" pitchFamily="34" charset="0"/>
              <a:cs typeface="Arial" pitchFamily="34" charset="0"/>
            </a:endParaRPr>
          </a:p>
          <a:p>
            <a:pPr lvl="0" algn="ctr"/>
            <a:endParaRPr lang="sk-SK" dirty="0" smtClean="0">
              <a:latin typeface="Arial" pitchFamily="34" charset="0"/>
              <a:cs typeface="Arial" pitchFamily="34" charset="0"/>
            </a:endParaRPr>
          </a:p>
          <a:p>
            <a:pPr marL="174625" indent="-174625">
              <a:buFont typeface="Arial" pitchFamily="34" charset="0"/>
              <a:buChar char="•"/>
            </a:pPr>
            <a:r>
              <a:rPr lang="sk-SK" b="1" i="1" dirty="0" smtClean="0">
                <a:latin typeface="Arial" pitchFamily="34" charset="0"/>
                <a:cs typeface="Arial" pitchFamily="34" charset="0"/>
              </a:rPr>
              <a:t>Rozlíšenie skeneru</a:t>
            </a:r>
            <a:r>
              <a:rPr lang="sk-SK" dirty="0" smtClean="0">
                <a:latin typeface="Arial" pitchFamily="34" charset="0"/>
                <a:cs typeface="Arial" pitchFamily="34" charset="0"/>
              </a:rPr>
              <a:t> sa udáva v DPI (</a:t>
            </a:r>
            <a:r>
              <a:rPr lang="sk-SK" dirty="0" err="1" smtClean="0">
                <a:latin typeface="Arial" pitchFamily="34" charset="0"/>
                <a:cs typeface="Arial" pitchFamily="34" charset="0"/>
              </a:rPr>
              <a:t>dots</a:t>
            </a:r>
            <a:r>
              <a:rPr lang="sk-SK" dirty="0" smtClean="0">
                <a:latin typeface="Arial" pitchFamily="34" charset="0"/>
                <a:cs typeface="Arial" pitchFamily="34" charset="0"/>
              </a:rPr>
              <a:t> per </a:t>
            </a:r>
            <a:r>
              <a:rPr lang="sk-SK" dirty="0" err="1" smtClean="0">
                <a:latin typeface="Arial" pitchFamily="34" charset="0"/>
                <a:cs typeface="Arial" pitchFamily="34" charset="0"/>
              </a:rPr>
              <a:t>Inch</a:t>
            </a:r>
            <a:r>
              <a:rPr lang="sk-SK" dirty="0" smtClean="0">
                <a:latin typeface="Arial" pitchFamily="34" charset="0"/>
                <a:cs typeface="Arial" pitchFamily="34" charset="0"/>
              </a:rPr>
              <a:t> ) –</a:t>
            </a:r>
          </a:p>
          <a:p>
            <a:pPr marL="174625" indent="-174625"/>
            <a:r>
              <a:rPr lang="sk-SK" dirty="0" smtClean="0">
                <a:latin typeface="Arial" pitchFamily="34" charset="0"/>
                <a:cs typeface="Arial" pitchFamily="34" charset="0"/>
              </a:rPr>
              <a:t>   určuje rozlišovaciu schopnosť zariadenia, t.j. koľko                  bodov je použitých na šírku palca (2,54 cm).</a:t>
            </a:r>
            <a:endParaRPr lang="sk-SK" dirty="0">
              <a:latin typeface="Arial" pitchFamily="34" charset="0"/>
              <a:cs typeface="Arial" pitchFamily="34" charset="0"/>
            </a:endParaRPr>
          </a:p>
        </p:txBody>
      </p:sp>
      <p:pic>
        <p:nvPicPr>
          <p:cNvPr id="49154" name="Picture 2" descr="http://www.zsmladsahy.edu.sk/pic/scann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4000504"/>
            <a:ext cx="3581380" cy="2399949"/>
          </a:xfrm>
          <a:prstGeom prst="rect">
            <a:avLst/>
          </a:prstGeom>
          <a:noFill/>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4)">
                                      <p:cBhvr>
                                        <p:cTn id="7" dur="20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latin typeface="Arial" pitchFamily="34" charset="0"/>
                <a:cs typeface="Arial" pitchFamily="34" charset="0"/>
              </a:rPr>
              <a:t>Tablet</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892943" y="2000240"/>
            <a:ext cx="7358114" cy="2031325"/>
          </a:xfrm>
          <a:prstGeom prst="rect">
            <a:avLst/>
          </a:prstGeom>
          <a:noFill/>
        </p:spPr>
        <p:txBody>
          <a:bodyPr wrap="square" rtlCol="0">
            <a:spAutoFit/>
          </a:bodyPr>
          <a:lstStyle/>
          <a:p>
            <a:pPr marL="174625" lvl="0" indent="-174625" algn="just">
              <a:buFont typeface="Arial" pitchFamily="34" charset="0"/>
              <a:buChar char="•"/>
            </a:pPr>
            <a:r>
              <a:rPr lang="sk-SK" dirty="0" smtClean="0">
                <a:latin typeface="Arial" pitchFamily="34" charset="0"/>
                <a:cs typeface="Arial" pitchFamily="34" charset="0"/>
              </a:rPr>
              <a:t>polohovacie zariadenie zložené z pevnej snímacej podložky, ktorá prenáša pohyb zariadenia tvaru pera alebo myši do počítača. </a:t>
            </a:r>
          </a:p>
          <a:p>
            <a:pPr lvl="0"/>
            <a:endParaRPr lang="sk-SK" dirty="0" smtClean="0">
              <a:latin typeface="Arial" pitchFamily="34" charset="0"/>
              <a:cs typeface="Arial" pitchFamily="34" charset="0"/>
            </a:endParaRPr>
          </a:p>
          <a:p>
            <a:pPr lvl="0"/>
            <a:endParaRPr lang="sk-SK" dirty="0" smtClean="0">
              <a:latin typeface="Arial" pitchFamily="34" charset="0"/>
              <a:cs typeface="Arial" pitchFamily="34" charset="0"/>
            </a:endParaRPr>
          </a:p>
          <a:p>
            <a:pPr marL="174625" lvl="0" indent="-174625" algn="just">
              <a:buFont typeface="Arial" pitchFamily="34" charset="0"/>
              <a:buChar char="•"/>
            </a:pPr>
            <a:r>
              <a:rPr lang="sk-SK" dirty="0" err="1" smtClean="0">
                <a:latin typeface="Arial" pitchFamily="34" charset="0"/>
                <a:cs typeface="Arial" pitchFamily="34" charset="0"/>
              </a:rPr>
              <a:t>tablet</a:t>
            </a:r>
            <a:r>
              <a:rPr lang="sk-SK" dirty="0" smtClean="0">
                <a:latin typeface="Arial" pitchFamily="34" charset="0"/>
                <a:cs typeface="Arial" pitchFamily="34" charset="0"/>
              </a:rPr>
              <a:t> sa využíva v projektantských (CAD) alebo grafických programoch, na presnejšie a pohodlnejšie kreslenie ako myšou.</a:t>
            </a:r>
          </a:p>
          <a:p>
            <a:endParaRPr lang="sk-SK" dirty="0">
              <a:latin typeface="Arial" pitchFamily="34" charset="0"/>
              <a:cs typeface="Arial" pitchFamily="34" charset="0"/>
            </a:endParaRPr>
          </a:p>
        </p:txBody>
      </p:sp>
      <p:pic>
        <p:nvPicPr>
          <p:cNvPr id="51202" name="Picture 2" descr="http://www.2hheran.cz/fotocache/bigorig/tablet5.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43504" y="3929066"/>
            <a:ext cx="3357556" cy="2581588"/>
          </a:xfrm>
          <a:prstGeom prst="rect">
            <a:avLst/>
          </a:prstGeom>
          <a:noFill/>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heel(4)">
                                      <p:cBhvr>
                                        <p:cTn id="7" dur="20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Tlačiareň</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928662" y="1928802"/>
            <a:ext cx="5857916" cy="2585323"/>
          </a:xfrm>
          <a:prstGeom prst="rect">
            <a:avLst/>
          </a:prstGeom>
          <a:noFill/>
        </p:spPr>
        <p:txBody>
          <a:bodyPr wrap="square" rtlCol="0">
            <a:spAutoFit/>
          </a:bodyPr>
          <a:lstStyle/>
          <a:p>
            <a:pPr lvl="0">
              <a:buFont typeface="Arial" pitchFamily="34" charset="0"/>
              <a:buChar char="•"/>
            </a:pPr>
            <a:r>
              <a:rPr lang="sk-SK" dirty="0" smtClean="0">
                <a:latin typeface="Arial" pitchFamily="34" charset="0"/>
                <a:cs typeface="Arial" pitchFamily="34" charset="0"/>
              </a:rPr>
              <a:t>  slúži na tlač dokumentov,</a:t>
            </a:r>
          </a:p>
          <a:p>
            <a:pPr lvl="0">
              <a:buFont typeface="Arial" pitchFamily="34" charset="0"/>
              <a:buChar char="•"/>
            </a:pPr>
            <a:endParaRPr lang="sk-SK" dirty="0" smtClean="0">
              <a:latin typeface="Arial" pitchFamily="34" charset="0"/>
              <a:cs typeface="Arial" pitchFamily="34" charset="0"/>
            </a:endParaRPr>
          </a:p>
          <a:p>
            <a:pPr lvl="0">
              <a:buFont typeface="Arial" pitchFamily="34" charset="0"/>
              <a:buChar char="•"/>
            </a:pPr>
            <a:r>
              <a:rPr lang="sk-SK" dirty="0" smtClean="0">
                <a:latin typeface="Arial" pitchFamily="34" charset="0"/>
                <a:cs typeface="Arial" pitchFamily="34" charset="0"/>
              </a:rPr>
              <a:t>  spolu s ňou sa dodáva program Ovládač – riadi tlač,</a:t>
            </a:r>
          </a:p>
          <a:p>
            <a:pPr lvl="0">
              <a:buFont typeface="Arial" pitchFamily="34" charset="0"/>
              <a:buChar char="•"/>
            </a:pPr>
            <a:endParaRPr lang="sk-SK" dirty="0" smtClean="0">
              <a:latin typeface="Arial" pitchFamily="34" charset="0"/>
              <a:cs typeface="Arial" pitchFamily="34" charset="0"/>
            </a:endParaRPr>
          </a:p>
          <a:p>
            <a:pPr marL="174625" lvl="0" indent="-174625">
              <a:buFont typeface="Arial" pitchFamily="34" charset="0"/>
              <a:buChar char="•"/>
            </a:pPr>
            <a:r>
              <a:rPr lang="sk-SK" dirty="0" smtClean="0">
                <a:latin typeface="Arial" pitchFamily="34" charset="0"/>
                <a:cs typeface="Arial" pitchFamily="34" charset="0"/>
              </a:rPr>
              <a:t> poznáme: </a:t>
            </a:r>
          </a:p>
          <a:p>
            <a:pPr lvl="2">
              <a:buSzPct val="80000"/>
              <a:buFont typeface="Wingdings" pitchFamily="2" charset="2"/>
              <a:buChar char=""/>
            </a:pPr>
            <a:r>
              <a:rPr lang="sk-SK" dirty="0" smtClean="0">
                <a:latin typeface="Arial" pitchFamily="34" charset="0"/>
                <a:cs typeface="Arial" pitchFamily="34" charset="0"/>
              </a:rPr>
              <a:t> </a:t>
            </a:r>
            <a:r>
              <a:rPr lang="sk-SK" i="1" dirty="0" smtClean="0">
                <a:latin typeface="Arial" pitchFamily="34" charset="0"/>
                <a:cs typeface="Arial" pitchFamily="34" charset="0"/>
              </a:rPr>
              <a:t>ihličkové</a:t>
            </a:r>
          </a:p>
          <a:p>
            <a:pPr lvl="2">
              <a:buSzPct val="80000"/>
              <a:buFont typeface="Wingdings" pitchFamily="2" charset="2"/>
              <a:buChar char=""/>
            </a:pPr>
            <a:r>
              <a:rPr lang="sk-SK" dirty="0" smtClean="0">
                <a:latin typeface="Arial" pitchFamily="34" charset="0"/>
                <a:cs typeface="Arial" pitchFamily="34" charset="0"/>
              </a:rPr>
              <a:t> </a:t>
            </a:r>
            <a:r>
              <a:rPr lang="sk-SK" i="1" dirty="0" smtClean="0">
                <a:latin typeface="Arial" pitchFamily="34" charset="0"/>
                <a:cs typeface="Arial" pitchFamily="34" charset="0"/>
              </a:rPr>
              <a:t>atramentové </a:t>
            </a:r>
          </a:p>
          <a:p>
            <a:pPr lvl="2">
              <a:buSzPct val="80000"/>
              <a:buFont typeface="Wingdings" pitchFamily="2" charset="2"/>
              <a:buChar char=""/>
            </a:pPr>
            <a:r>
              <a:rPr lang="sk-SK" i="1" dirty="0" smtClean="0">
                <a:latin typeface="Arial" pitchFamily="34" charset="0"/>
                <a:cs typeface="Arial" pitchFamily="34" charset="0"/>
              </a:rPr>
              <a:t> laserové </a:t>
            </a:r>
            <a:endParaRPr lang="sk-SK"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1986" name="Picture 2" descr="http://www.top-bazar.sk/foto/1526040503-multifunkcna-tlaciaren-canon-mp140-len-za-19-9.jpg"/>
          <p:cNvPicPr>
            <a:picLocks noChangeAspect="1" noChangeArrowheads="1"/>
          </p:cNvPicPr>
          <p:nvPr/>
        </p:nvPicPr>
        <p:blipFill>
          <a:blip r:embed="rId2" cstate="print"/>
          <a:srcRect/>
          <a:stretch>
            <a:fillRect/>
          </a:stretch>
        </p:blipFill>
        <p:spPr bwMode="auto">
          <a:xfrm>
            <a:off x="3643306" y="2786058"/>
            <a:ext cx="4762500" cy="3571875"/>
          </a:xfrm>
          <a:prstGeom prst="rect">
            <a:avLst/>
          </a:prstGeom>
          <a:noFill/>
          <a:effectLst>
            <a:softEdge rad="317500"/>
          </a:effectLst>
        </p:spPr>
      </p:pic>
      <p:pic>
        <p:nvPicPr>
          <p:cNvPr id="6" name="Picture 4" descr="http://t2.gstatic.com/images?q=tbn:ANd9GcT1edI9YmwLXXTUUo0POSiu_YG7FuATMBRtclaFS29rcJZKLUhpRVOHTi-Q2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heel(4)">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Ihličkové</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142976" y="1928802"/>
            <a:ext cx="6858048" cy="1754326"/>
          </a:xfrm>
          <a:prstGeom prst="rect">
            <a:avLst/>
          </a:prstGeom>
          <a:noFill/>
        </p:spPr>
        <p:txBody>
          <a:bodyPr wrap="square" rtlCol="0">
            <a:spAutoFit/>
          </a:bodyPr>
          <a:lstStyle/>
          <a:p>
            <a:pPr algn="ctr"/>
            <a:r>
              <a:rPr lang="sk-SK" dirty="0" smtClean="0">
                <a:latin typeface="Arial" pitchFamily="34" charset="0"/>
                <a:cs typeface="Arial" pitchFamily="34" charset="0"/>
              </a:rPr>
              <a:t>Princíp tlače - ako u písacieho stroja (ihličky udierajú do pásky, ktorá sa prenesie na papier).</a:t>
            </a:r>
          </a:p>
          <a:p>
            <a:pPr algn="ctr"/>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
            </a:r>
            <a:br>
              <a:rPr lang="sk-SK" dirty="0" smtClean="0">
                <a:latin typeface="Arial" pitchFamily="34" charset="0"/>
                <a:cs typeface="Arial" pitchFamily="34" charset="0"/>
              </a:rPr>
            </a:br>
            <a:r>
              <a:rPr lang="sk-SK" dirty="0" smtClean="0">
                <a:latin typeface="Arial" pitchFamily="34" charset="0"/>
                <a:cs typeface="Arial" pitchFamily="34" charset="0"/>
              </a:rPr>
              <a:t>Nízke náklady na tlač, možnosť tlačiť cez kopirak, veľká hlučnosť, nedá sa tlačiť vo farbe.</a:t>
            </a:r>
            <a:endParaRPr lang="sk-SK" dirty="0">
              <a:latin typeface="Arial" pitchFamily="34" charset="0"/>
              <a:cs typeface="Arial" pitchFamily="34" charset="0"/>
            </a:endParaRPr>
          </a:p>
        </p:txBody>
      </p:sp>
      <p:pic>
        <p:nvPicPr>
          <p:cNvPr id="43012" name="Picture 4" descr="http://www.eurodata.sk/img.asp?stiid=7113"/>
          <p:cNvPicPr>
            <a:picLocks noChangeAspect="1" noChangeArrowheads="1"/>
          </p:cNvPicPr>
          <p:nvPr/>
        </p:nvPicPr>
        <p:blipFill>
          <a:blip r:embed="rId2" cstate="print"/>
          <a:srcRect/>
          <a:stretch>
            <a:fillRect/>
          </a:stretch>
        </p:blipFill>
        <p:spPr bwMode="auto">
          <a:xfrm>
            <a:off x="1235971" y="3654839"/>
            <a:ext cx="2640921" cy="2459830"/>
          </a:xfrm>
          <a:prstGeom prst="rect">
            <a:avLst/>
          </a:prstGeom>
          <a:noFill/>
          <a:effectLst>
            <a:softEdge rad="127000"/>
          </a:effectLst>
        </p:spPr>
      </p:pic>
      <p:pic>
        <p:nvPicPr>
          <p:cNvPr id="43014" name="Picture 6" descr="http://www.abel.sk/images/ukazkovaKazetaJehla.jpg"/>
          <p:cNvPicPr>
            <a:picLocks noChangeAspect="1" noChangeArrowheads="1"/>
          </p:cNvPicPr>
          <p:nvPr/>
        </p:nvPicPr>
        <p:blipFill>
          <a:blip r:embed="rId3" cstate="print"/>
          <a:srcRect/>
          <a:stretch>
            <a:fillRect/>
          </a:stretch>
        </p:blipFill>
        <p:spPr bwMode="auto">
          <a:xfrm>
            <a:off x="5200081" y="3915161"/>
            <a:ext cx="3000375" cy="1885950"/>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wheel(4)">
                                      <p:cBhvr>
                                        <p:cTn id="13" dur="2000"/>
                                        <p:tgtEl>
                                          <p:spTgt spid="43012"/>
                                        </p:tgtEl>
                                      </p:cBhvr>
                                    </p:animEffect>
                                  </p:childTnLst>
                                </p:cTn>
                              </p:par>
                              <p:par>
                                <p:cTn id="14" presetID="21" presetClass="entr" presetSubtype="4" fill="hold" nodeType="withEffect">
                                  <p:stCondLst>
                                    <p:cond delay="0"/>
                                  </p:stCondLst>
                                  <p:childTnLst>
                                    <p:set>
                                      <p:cBhvr>
                                        <p:cTn id="15" dur="1" fill="hold">
                                          <p:stCondLst>
                                            <p:cond delay="0"/>
                                          </p:stCondLst>
                                        </p:cTn>
                                        <p:tgtEl>
                                          <p:spTgt spid="43014"/>
                                        </p:tgtEl>
                                        <p:attrNameLst>
                                          <p:attrName>style.visibility</p:attrName>
                                        </p:attrNameLst>
                                      </p:cBhvr>
                                      <p:to>
                                        <p:strVal val="visible"/>
                                      </p:to>
                                    </p:set>
                                    <p:animEffect transition="in" filter="wheel(4)">
                                      <p:cBhvr>
                                        <p:cTn id="16" dur="2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unnyline.sk/printer/epson/stylusphotor800_b.jpg"/>
          <p:cNvPicPr>
            <a:picLocks noChangeAspect="1" noChangeArrowheads="1"/>
          </p:cNvPicPr>
          <p:nvPr/>
        </p:nvPicPr>
        <p:blipFill>
          <a:blip r:embed="rId2" cstate="print"/>
          <a:srcRect/>
          <a:stretch>
            <a:fillRect/>
          </a:stretch>
        </p:blipFill>
        <p:spPr bwMode="auto">
          <a:xfrm rot="20964509">
            <a:off x="1571604" y="3857628"/>
            <a:ext cx="2476484" cy="2228836"/>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Atramentové</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571472" y="1857364"/>
            <a:ext cx="7929618" cy="2031325"/>
          </a:xfrm>
          <a:prstGeom prst="rect">
            <a:avLst/>
          </a:prstGeom>
          <a:noFill/>
        </p:spPr>
        <p:txBody>
          <a:bodyPr wrap="square" rtlCol="0">
            <a:spAutoFit/>
          </a:bodyPr>
          <a:lstStyle/>
          <a:p>
            <a:pPr marL="0" lvl="1" algn="ctr"/>
            <a:r>
              <a:rPr lang="sk-SK" dirty="0" smtClean="0">
                <a:latin typeface="Arial" pitchFamily="34" charset="0"/>
                <a:cs typeface="Arial" pitchFamily="34" charset="0"/>
              </a:rPr>
              <a:t>Princíp tlače – tlačová hlava sa pohybuje od kraja po kraj papiera a cez trysky vyšplechne drobné kvapôčky atramentu na papier. </a:t>
            </a:r>
          </a:p>
          <a:p>
            <a:pPr marL="0" lvl="1"/>
            <a:endParaRPr lang="sk-SK" dirty="0" smtClean="0">
              <a:latin typeface="Arial" pitchFamily="34" charset="0"/>
              <a:cs typeface="Arial" pitchFamily="34" charset="0"/>
            </a:endParaRPr>
          </a:p>
          <a:p>
            <a:pPr marL="0" lvl="1"/>
            <a:endParaRPr lang="sk-SK" dirty="0" smtClean="0">
              <a:latin typeface="Arial" pitchFamily="34" charset="0"/>
              <a:cs typeface="Arial" pitchFamily="34" charset="0"/>
            </a:endParaRPr>
          </a:p>
          <a:p>
            <a:pPr marL="0" lvl="1" algn="ctr"/>
            <a:r>
              <a:rPr lang="sk-SK" dirty="0" smtClean="0">
                <a:latin typeface="Arial" pitchFamily="34" charset="0"/>
                <a:cs typeface="Arial" pitchFamily="34" charset="0"/>
              </a:rPr>
              <a:t>Kvalitná tlač aj vo farbe, nízka obstarávacia cena </a:t>
            </a:r>
          </a:p>
          <a:p>
            <a:pPr marL="0" lvl="1" algn="ctr"/>
            <a:r>
              <a:rPr lang="sk-SK" dirty="0" smtClean="0">
                <a:latin typeface="Arial" pitchFamily="34" charset="0"/>
                <a:cs typeface="Arial" pitchFamily="34" charset="0"/>
              </a:rPr>
              <a:t>ale vyššie náklady na tlač</a:t>
            </a:r>
            <a:r>
              <a:rPr lang="sk-SK" i="1" dirty="0" smtClean="0">
                <a:latin typeface="Arial" pitchFamily="34" charset="0"/>
                <a:cs typeface="Arial" pitchFamily="34" charset="0"/>
              </a:rPr>
              <a:t>.</a:t>
            </a:r>
            <a:endParaRPr lang="sk-SK" sz="1050" dirty="0" smtClean="0">
              <a:latin typeface="Arial" pitchFamily="34" charset="0"/>
              <a:cs typeface="Arial" pitchFamily="34" charset="0"/>
            </a:endParaRPr>
          </a:p>
          <a:p>
            <a:endParaRPr lang="sk-SK" dirty="0">
              <a:latin typeface="Arial" pitchFamily="34" charset="0"/>
              <a:cs typeface="Arial" pitchFamily="34" charset="0"/>
            </a:endParaRPr>
          </a:p>
        </p:txBody>
      </p:sp>
      <p:pic>
        <p:nvPicPr>
          <p:cNvPr id="44036" name="Picture 4" descr="http://webobchody.sk/images/ep13.jpg"/>
          <p:cNvPicPr>
            <a:picLocks noChangeAspect="1" noChangeArrowheads="1"/>
          </p:cNvPicPr>
          <p:nvPr/>
        </p:nvPicPr>
        <p:blipFill>
          <a:blip r:embed="rId3" cstate="print"/>
          <a:srcRect/>
          <a:stretch>
            <a:fillRect/>
          </a:stretch>
        </p:blipFill>
        <p:spPr bwMode="auto">
          <a:xfrm rot="760622">
            <a:off x="5436807" y="3865179"/>
            <a:ext cx="2274631" cy="227463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wheel(4)">
                                      <p:cBhvr>
                                        <p:cTn id="13" dur="2000"/>
                                        <p:tgtEl>
                                          <p:spTgt spid="44034"/>
                                        </p:tgtEl>
                                      </p:cBhvr>
                                    </p:animEffect>
                                  </p:childTnLst>
                                </p:cTn>
                              </p:par>
                              <p:par>
                                <p:cTn id="14" presetID="21" presetClass="entr" presetSubtype="4" fill="hold" nodeType="with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heel(4)">
                                      <p:cBhvr>
                                        <p:cTn id="16"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webobchody.sk/images/toner.jpg"/>
          <p:cNvPicPr>
            <a:picLocks noChangeAspect="1" noChangeArrowheads="1"/>
          </p:cNvPicPr>
          <p:nvPr/>
        </p:nvPicPr>
        <p:blipFill>
          <a:blip r:embed="rId2" cstate="print"/>
          <a:srcRect t="20833" b="20833"/>
          <a:stretch>
            <a:fillRect/>
          </a:stretch>
        </p:blipFill>
        <p:spPr bwMode="auto">
          <a:xfrm rot="1741944">
            <a:off x="5153826" y="4231160"/>
            <a:ext cx="2853582" cy="1664601"/>
          </a:xfrm>
          <a:prstGeom prst="rect">
            <a:avLst/>
          </a:prstGeom>
          <a:noFill/>
          <a:effectLst>
            <a:softEdge rad="127000"/>
          </a:effectLst>
        </p:spPr>
      </p:pic>
      <p:sp>
        <p:nvSpPr>
          <p:cNvPr id="2" name="Nadpis 1"/>
          <p:cNvSpPr>
            <a:spLocks noGrp="1"/>
          </p:cNvSpPr>
          <p:nvPr>
            <p:ph type="title"/>
          </p:nvPr>
        </p:nvSpPr>
        <p:spPr/>
        <p:txBody>
          <a:bodyPr/>
          <a:lstStyle/>
          <a:p>
            <a:r>
              <a:rPr lang="sk-SK" dirty="0" smtClean="0">
                <a:latin typeface="Arial" pitchFamily="34" charset="0"/>
                <a:cs typeface="Arial" pitchFamily="34" charset="0"/>
              </a:rPr>
              <a:t>Laserové</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1285852" y="1857364"/>
            <a:ext cx="6572296" cy="2308324"/>
          </a:xfrm>
          <a:prstGeom prst="rect">
            <a:avLst/>
          </a:prstGeom>
          <a:noFill/>
        </p:spPr>
        <p:txBody>
          <a:bodyPr wrap="square" rtlCol="0">
            <a:spAutoFit/>
          </a:bodyPr>
          <a:lstStyle/>
          <a:p>
            <a:pPr algn="ctr"/>
            <a:r>
              <a:rPr lang="sk-SK" dirty="0" smtClean="0">
                <a:latin typeface="Arial" pitchFamily="34" charset="0"/>
                <a:cs typeface="Arial" pitchFamily="34" charset="0"/>
              </a:rPr>
              <a:t>Princíp tlače - laser nabije optický valec („vykreslí“ oblasť tlače), ktorý nabije papier, ten prejde okolo toneru, ktorý sa prichytí na nabité časti papiera, potom papier prechádza tepelným valcom, ktorý toner zapečie do papiera.</a:t>
            </a:r>
          </a:p>
          <a:p>
            <a:endParaRPr lang="sk-SK" dirty="0" smtClean="0">
              <a:latin typeface="Arial" pitchFamily="34" charset="0"/>
              <a:cs typeface="Arial" pitchFamily="34" charset="0"/>
            </a:endParaRPr>
          </a:p>
          <a:p>
            <a:endParaRPr lang="sk-SK" dirty="0" smtClean="0">
              <a:latin typeface="Arial" pitchFamily="34" charset="0"/>
              <a:cs typeface="Arial" pitchFamily="34" charset="0"/>
            </a:endParaRPr>
          </a:p>
          <a:p>
            <a:pPr algn="ctr"/>
            <a:r>
              <a:rPr lang="sk-SK" dirty="0" smtClean="0">
                <a:latin typeface="Arial" pitchFamily="34" charset="0"/>
                <a:cs typeface="Arial" pitchFamily="34" charset="0"/>
              </a:rPr>
              <a:t>Kvalitná, rýchla a menej nákladová tlač, no vyššia obstarávacia cena.</a:t>
            </a:r>
            <a:endParaRPr lang="sk-SK" dirty="0">
              <a:latin typeface="Arial" pitchFamily="34" charset="0"/>
              <a:cs typeface="Arial" pitchFamily="34" charset="0"/>
            </a:endParaRPr>
          </a:p>
        </p:txBody>
      </p:sp>
      <p:pic>
        <p:nvPicPr>
          <p:cNvPr id="45058" name="Picture 2" descr="http://www.tpd.sk/products/12281-0.png"/>
          <p:cNvPicPr>
            <a:picLocks noChangeAspect="1" noChangeArrowheads="1"/>
          </p:cNvPicPr>
          <p:nvPr/>
        </p:nvPicPr>
        <p:blipFill>
          <a:blip r:embed="rId3" cstate="print"/>
          <a:srcRect/>
          <a:stretch>
            <a:fillRect/>
          </a:stretch>
        </p:blipFill>
        <p:spPr bwMode="auto">
          <a:xfrm rot="20298625">
            <a:off x="1357184" y="4148703"/>
            <a:ext cx="2745235" cy="2071701"/>
          </a:xfrm>
          <a:prstGeom prst="rect">
            <a:avLst/>
          </a:prstGeom>
          <a:noFill/>
          <a:effectLst>
            <a:softEdge rad="127000"/>
          </a:effectLst>
        </p:spPr>
      </p:pic>
      <p:pic>
        <p:nvPicPr>
          <p:cNvPr id="7" name="Picture 4" descr="http://t2.gstatic.com/images?q=tbn:ANd9GcT1edI9YmwLXXTUUo0POSiu_YG7FuATMBRtclaFS29rcJZKLUhpRVOHTi-Q2g">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r="20454"/>
          <a:stretch>
            <a:fillRect/>
          </a:stretch>
        </p:blipFill>
        <p:spPr bwMode="auto">
          <a:xfrm>
            <a:off x="8715404" y="928670"/>
            <a:ext cx="199599" cy="323158"/>
          </a:xfrm>
          <a:prstGeom prst="rect">
            <a:avLst/>
          </a:prstGeom>
          <a:noFill/>
          <a:effectLst>
            <a:glow rad="228600">
              <a:schemeClr val="accent3">
                <a:satMod val="175000"/>
                <a:alpha val="40000"/>
              </a:schemeClr>
            </a:glow>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45058"/>
                                        </p:tgtEl>
                                        <p:attrNameLst>
                                          <p:attrName>style.visibility</p:attrName>
                                        </p:attrNameLst>
                                      </p:cBhvr>
                                      <p:to>
                                        <p:strVal val="visible"/>
                                      </p:to>
                                    </p:set>
                                    <p:animEffect transition="in" filter="wheel(4)">
                                      <p:cBhvr>
                                        <p:cTn id="13" dur="2000"/>
                                        <p:tgtEl>
                                          <p:spTgt spid="45058"/>
                                        </p:tgtEl>
                                      </p:cBhvr>
                                    </p:animEffect>
                                  </p:childTnLst>
                                </p:cTn>
                              </p:par>
                              <p:par>
                                <p:cTn id="14" presetID="21" presetClass="entr" presetSubtype="4" fill="hold" nodeType="with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wheel(4)">
                                      <p:cBhvr>
                                        <p:cTn id="16"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Použitá literatúra</a:t>
            </a:r>
            <a:endParaRPr lang="sk-SK"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4" name="BlokTextu 3"/>
          <p:cNvSpPr txBox="1"/>
          <p:nvPr/>
        </p:nvSpPr>
        <p:spPr>
          <a:xfrm>
            <a:off x="428596" y="1643050"/>
            <a:ext cx="8286808" cy="4370427"/>
          </a:xfrm>
          <a:prstGeom prst="rect">
            <a:avLst/>
          </a:prstGeom>
          <a:noFill/>
        </p:spPr>
        <p:txBody>
          <a:bodyPr wrap="square" rtlCol="0">
            <a:spAutoFit/>
          </a:bodyPr>
          <a:lstStyle/>
          <a:p>
            <a:pPr>
              <a:buFont typeface="Arial" pitchFamily="34" charset="0"/>
              <a:buChar char="•"/>
            </a:pPr>
            <a:r>
              <a:rPr lang="sk-SK" sz="1400" dirty="0" smtClean="0">
                <a:hlinkClick r:id="rId2"/>
              </a:rPr>
              <a:t> http://img.novypocitac.sk/produkty/17100/17164.jpg</a:t>
            </a:r>
          </a:p>
          <a:p>
            <a:pPr>
              <a:buFont typeface="Arial" pitchFamily="34" charset="0"/>
              <a:buChar char="•"/>
            </a:pPr>
            <a:r>
              <a:rPr lang="sk-SK" dirty="0" smtClean="0">
                <a:hlinkClick r:id="rId2"/>
              </a:rPr>
              <a:t> </a:t>
            </a:r>
            <a:r>
              <a:rPr lang="sk-SK" sz="1400" dirty="0" smtClean="0">
                <a:hlinkClick r:id="rId2"/>
              </a:rPr>
              <a:t>http://www.infika.wz.cz/images/ibm.jpg</a:t>
            </a:r>
            <a:endParaRPr lang="sk-SK" sz="1400" dirty="0" smtClean="0"/>
          </a:p>
          <a:p>
            <a:pPr>
              <a:buFont typeface="Arial" pitchFamily="34" charset="0"/>
              <a:buChar char="•"/>
            </a:pPr>
            <a:r>
              <a:rPr lang="sk-SK" sz="1400" dirty="0" smtClean="0">
                <a:hlinkClick r:id="rId3"/>
              </a:rPr>
              <a:t> http://slevy.trochta.net/img/p/55-165-large.jpg</a:t>
            </a:r>
            <a:endParaRPr lang="sk-SK" sz="1400" dirty="0" smtClean="0"/>
          </a:p>
          <a:p>
            <a:pPr marL="87313" indent="-87313">
              <a:buFont typeface="Arial" pitchFamily="34" charset="0"/>
              <a:buChar char="•"/>
            </a:pPr>
            <a:r>
              <a:rPr lang="sk-SK" sz="1400" dirty="0" smtClean="0">
                <a:hlinkClick r:id="rId4"/>
              </a:rPr>
              <a:t> http://img.zoznamtovaru.sk/direct/iR/importprodukt-orig/bf9/bf9899fcc281ac28e1e64453753cbd31.jpg</a:t>
            </a:r>
            <a:endParaRPr lang="sk-SK" sz="1400" dirty="0" smtClean="0"/>
          </a:p>
          <a:p>
            <a:pPr>
              <a:buFont typeface="Arial" pitchFamily="34" charset="0"/>
              <a:buChar char="•"/>
            </a:pPr>
            <a:r>
              <a:rPr lang="sk-SK" sz="1400" dirty="0" smtClean="0"/>
              <a:t> </a:t>
            </a:r>
            <a:r>
              <a:rPr lang="sk-SK" sz="1400" dirty="0" smtClean="0">
                <a:hlinkClick r:id="rId5"/>
              </a:rPr>
              <a:t>http://www.kitguru.net/wp-content/uploads/2010/05/ASUS-VG236H-3D-Monitor.jpg</a:t>
            </a:r>
            <a:endParaRPr lang="sk-SK" sz="1400" dirty="0" smtClean="0"/>
          </a:p>
          <a:p>
            <a:pPr>
              <a:buFont typeface="Arial" pitchFamily="34" charset="0"/>
              <a:buChar char="•"/>
            </a:pPr>
            <a:r>
              <a:rPr lang="sk-SK" sz="1400" dirty="0" smtClean="0"/>
              <a:t> </a:t>
            </a:r>
            <a:r>
              <a:rPr lang="sk-SK" sz="1400" dirty="0" smtClean="0">
                <a:hlinkClick r:id="rId6"/>
              </a:rPr>
              <a:t>http://static.zlacnene.sk/foto/vyrobky/151750/151516.jpg</a:t>
            </a:r>
            <a:endParaRPr lang="sk-SK" sz="1400" dirty="0" smtClean="0"/>
          </a:p>
          <a:p>
            <a:pPr>
              <a:buFont typeface="Arial" pitchFamily="34" charset="0"/>
              <a:buChar char="•"/>
            </a:pPr>
            <a:r>
              <a:rPr lang="sk-SK" sz="1400" dirty="0" smtClean="0"/>
              <a:t> </a:t>
            </a:r>
            <a:r>
              <a:rPr lang="sk-SK" sz="1400" u="sng" dirty="0" smtClean="0">
                <a:hlinkClick r:id="rId7"/>
              </a:rPr>
              <a:t>http://www.usedlaptoppk.com/wp-content/uploads/2012/02/Hp-Desktop-Pc.jpg</a:t>
            </a:r>
            <a:endParaRPr lang="sk-SK" sz="1400" u="sng" dirty="0" smtClean="0"/>
          </a:p>
          <a:p>
            <a:pPr marL="87313" indent="-87313">
              <a:buFont typeface="Arial" pitchFamily="34" charset="0"/>
              <a:buChar char="•"/>
            </a:pPr>
            <a:r>
              <a:rPr lang="sk-SK" sz="1400" u="sng" dirty="0" smtClean="0">
                <a:hlinkClick r:id="rId8"/>
              </a:rPr>
              <a:t> h</a:t>
            </a:r>
            <a:r>
              <a:rPr lang="sk-SK" sz="1400" dirty="0" smtClean="0">
                <a:hlinkClick r:id="rId8"/>
              </a:rPr>
              <a:t>ttp://t2.gstatic.com/images?q=tbn:ANd9GcT1edI9YmwLXXTUUo0POSiu_YG7FuATMBRtclaFS29rcJZKLUhpRVOHTi-Q2g</a:t>
            </a:r>
            <a:endParaRPr lang="sk-SK" sz="1400" dirty="0" smtClean="0"/>
          </a:p>
          <a:p>
            <a:pPr marL="87313" indent="-87313">
              <a:buFont typeface="Arial" pitchFamily="34" charset="0"/>
              <a:buChar char="•"/>
            </a:pPr>
            <a:r>
              <a:rPr lang="sk-SK" sz="1400" dirty="0" smtClean="0"/>
              <a:t> </a:t>
            </a:r>
            <a:r>
              <a:rPr lang="sk-SK" sz="1400" u="sng" dirty="0" smtClean="0">
                <a:hlinkClick r:id="rId9"/>
              </a:rPr>
              <a:t>http://image.made-in-china.com/2f0j00JSEtpKUqYToc/Front-Panel-High-Shinny-ATX-Computer-Case.jpg</a:t>
            </a:r>
            <a:endParaRPr lang="sk-SK" sz="1400" u="sng" dirty="0" smtClean="0"/>
          </a:p>
          <a:p>
            <a:pPr marL="87313" indent="-87313">
              <a:buFont typeface="Arial" pitchFamily="34" charset="0"/>
              <a:buChar char="•"/>
            </a:pPr>
            <a:r>
              <a:rPr lang="sk-SK" sz="1400" u="sng" dirty="0" smtClean="0"/>
              <a:t> </a:t>
            </a:r>
            <a:r>
              <a:rPr lang="sk-SK" sz="1400" dirty="0" smtClean="0">
                <a:hlinkClick r:id="rId10"/>
              </a:rPr>
              <a:t>http://computershopper.com/var/ezwebin_site/storage/images/media/images/lenovo-ideacentre-k330-backside/744658-1-eng-US/lenovo-ideacentre-k330-backside_maxwidth.jpg</a:t>
            </a:r>
            <a:endParaRPr lang="sk-SK" sz="1400" dirty="0" smtClean="0"/>
          </a:p>
          <a:p>
            <a:pPr>
              <a:buFont typeface="Arial" pitchFamily="34" charset="0"/>
              <a:buChar char="•"/>
            </a:pPr>
            <a:r>
              <a:rPr lang="sk-SK" sz="1400" dirty="0" smtClean="0"/>
              <a:t> </a:t>
            </a:r>
            <a:r>
              <a:rPr lang="sk-SK" sz="1400" u="sng" dirty="0" smtClean="0">
                <a:hlinkClick r:id="rId11"/>
              </a:rPr>
              <a:t>http://koalazereeukalipt.files.wordpress.com/2010/11/sound_sound_card.jpg</a:t>
            </a:r>
            <a:endParaRPr lang="sk-SK" sz="1400" u="sng" dirty="0" smtClean="0"/>
          </a:p>
          <a:p>
            <a:pPr>
              <a:buFont typeface="Arial" pitchFamily="34" charset="0"/>
              <a:buChar char="•"/>
            </a:pPr>
            <a:r>
              <a:rPr lang="sk-SK" sz="1400" u="sng" dirty="0" smtClean="0"/>
              <a:t> </a:t>
            </a:r>
            <a:r>
              <a:rPr lang="sk-SK" sz="1400" u="sng" dirty="0" smtClean="0">
                <a:hlinkClick r:id="rId12"/>
              </a:rPr>
              <a:t>http://www.zstravnik.cz/informatika/hardware/pocitac/pocitac_obrazky/21616112.jpg</a:t>
            </a:r>
            <a:endParaRPr lang="sk-SK" sz="1400" dirty="0" smtClean="0"/>
          </a:p>
          <a:p>
            <a:endParaRPr lang="sk-SK" sz="1400" dirty="0" smtClean="0"/>
          </a:p>
          <a:p>
            <a:endParaRPr lang="sk-SK" dirty="0"/>
          </a:p>
        </p:txBody>
      </p:sp>
    </p:spTree>
  </p:cSld>
  <p:clrMapOvr>
    <a:masterClrMapping/>
  </p:clrMapOvr>
  <p:transition>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smtClean="0"/>
              <a:t>Použitá literatúra</a:t>
            </a:r>
            <a:endParaRPr lang="sk-SK" sz="2000"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214282" y="1500174"/>
            <a:ext cx="8643998" cy="4616648"/>
          </a:xfrm>
          <a:prstGeom prst="rect">
            <a:avLst/>
          </a:prstGeom>
          <a:noFill/>
        </p:spPr>
        <p:txBody>
          <a:bodyPr wrap="square" rtlCol="0">
            <a:spAutoFit/>
          </a:bodyPr>
          <a:lstStyle/>
          <a:p>
            <a:pPr>
              <a:buFont typeface="Arial" pitchFamily="34" charset="0"/>
              <a:buChar char="•"/>
            </a:pPr>
            <a:r>
              <a:rPr lang="sk-SK" sz="1400" dirty="0" smtClean="0"/>
              <a:t> </a:t>
            </a:r>
            <a:r>
              <a:rPr lang="sk-SK" sz="1400" dirty="0" smtClean="0">
                <a:hlinkClick r:id="rId2"/>
              </a:rPr>
              <a:t>http://pppccc.wz.cz/maticna.jpg</a:t>
            </a:r>
            <a:endParaRPr lang="sk-SK" sz="1400" dirty="0" smtClean="0"/>
          </a:p>
          <a:p>
            <a:pPr>
              <a:buFont typeface="Arial" pitchFamily="34" charset="0"/>
              <a:buChar char="•"/>
            </a:pPr>
            <a:r>
              <a:rPr lang="sk-SK" sz="1400" dirty="0" smtClean="0"/>
              <a:t> </a:t>
            </a:r>
            <a:r>
              <a:rPr lang="sk-SK" sz="1400" dirty="0" smtClean="0">
                <a:hlinkClick r:id="rId3"/>
              </a:rPr>
              <a:t>http://jogin-web.ic.cz/processor_550x367.jpg</a:t>
            </a:r>
            <a:endParaRPr lang="sk-SK" sz="1400" dirty="0" smtClean="0"/>
          </a:p>
          <a:p>
            <a:pPr marL="87313" indent="-87313">
              <a:buFont typeface="Arial" pitchFamily="34" charset="0"/>
              <a:buChar char="•"/>
            </a:pPr>
            <a:r>
              <a:rPr lang="sk-SK" sz="1400" dirty="0" smtClean="0"/>
              <a:t> </a:t>
            </a:r>
            <a:r>
              <a:rPr lang="sk-SK" sz="1400" dirty="0" smtClean="0">
                <a:hlinkClick r:id="rId4"/>
              </a:rPr>
              <a:t>http://2.bp.blogspot.com/-QWTLCKk8wgQ/Tw316Ge--VI/AAAAAAAACEA/uhAvnQD0GDo/s1600/Error-RAM-Installation.jpg</a:t>
            </a:r>
            <a:endParaRPr lang="sk-SK" sz="1400" dirty="0" smtClean="0"/>
          </a:p>
          <a:p>
            <a:pPr>
              <a:buFont typeface="Arial" pitchFamily="34" charset="0"/>
              <a:buChar char="•"/>
            </a:pPr>
            <a:r>
              <a:rPr lang="sk-SK" sz="1400" dirty="0" smtClean="0"/>
              <a:t> </a:t>
            </a:r>
            <a:r>
              <a:rPr lang="sk-SK" sz="1400" dirty="0" smtClean="0">
                <a:hlinkClick r:id="rId5"/>
              </a:rPr>
              <a:t>http://ilhamdans.files.wordpress.com/2011/11/hard_disk1.jpg</a:t>
            </a:r>
            <a:endParaRPr lang="sk-SK" sz="1400" dirty="0" smtClean="0"/>
          </a:p>
          <a:p>
            <a:pPr>
              <a:buFont typeface="Arial" pitchFamily="34" charset="0"/>
              <a:buChar char="•"/>
            </a:pPr>
            <a:r>
              <a:rPr lang="sk-SK" sz="1400" dirty="0" smtClean="0"/>
              <a:t> </a:t>
            </a:r>
            <a:r>
              <a:rPr lang="sk-SK" sz="1400" u="sng" dirty="0" smtClean="0">
                <a:hlinkClick r:id="rId2"/>
              </a:rPr>
              <a:t>http://pppccc.wz.cz/maticna.jpg</a:t>
            </a:r>
            <a:endParaRPr lang="sk-SK" sz="1400" u="sng" dirty="0" smtClean="0"/>
          </a:p>
          <a:p>
            <a:pPr>
              <a:buFont typeface="Arial" pitchFamily="34" charset="0"/>
              <a:buChar char="•"/>
            </a:pPr>
            <a:r>
              <a:rPr lang="sk-SK" sz="1400" u="sng" dirty="0" smtClean="0"/>
              <a:t> </a:t>
            </a:r>
            <a:r>
              <a:rPr lang="sk-SK" sz="1400" u="sng" dirty="0" smtClean="0">
                <a:hlinkClick r:id="rId6"/>
              </a:rPr>
              <a:t>http://skola.dvp.sk/wp-content/uploads/2008/12/cp2-duo-q6600-main3.jpg</a:t>
            </a:r>
            <a:endParaRPr lang="sk-SK" sz="1400" u="sng" dirty="0" smtClean="0"/>
          </a:p>
          <a:p>
            <a:pPr>
              <a:buFont typeface="Arial" pitchFamily="34" charset="0"/>
              <a:buChar char="•"/>
            </a:pPr>
            <a:r>
              <a:rPr lang="sk-SK" sz="1400" u="sng" dirty="0" smtClean="0"/>
              <a:t> </a:t>
            </a:r>
            <a:r>
              <a:rPr lang="sk-SK" sz="1400" u="sng" dirty="0" smtClean="0">
                <a:hlinkClick r:id="rId7"/>
              </a:rPr>
              <a:t>http://www.zive.sk/Files/Obrazky/TestCentrum/chaintech_9EJS/doska.jpg</a:t>
            </a:r>
            <a:endParaRPr lang="sk-SK" sz="1400" u="sng" dirty="0" smtClean="0"/>
          </a:p>
          <a:p>
            <a:pPr marL="87313" indent="-87313">
              <a:buFont typeface="Arial" pitchFamily="34" charset="0"/>
              <a:buChar char="•"/>
            </a:pPr>
            <a:r>
              <a:rPr lang="sk-SK" sz="1400" u="sng" dirty="0" smtClean="0"/>
              <a:t> </a:t>
            </a:r>
            <a:r>
              <a:rPr lang="sk-SK" sz="1400" u="sng" dirty="0" smtClean="0">
                <a:hlinkClick r:id="rId4"/>
              </a:rPr>
              <a:t>http://2.bp.blogspot.com/-QWTLCKk8wgQ/Tw316Ge--VI/AAAAAAAACEA/uhAvnQD0GDo/s1600/Error-RAM-Installation.jpg</a:t>
            </a:r>
            <a:endParaRPr lang="sk-SK" sz="1400" u="sng" dirty="0" smtClean="0"/>
          </a:p>
          <a:p>
            <a:pPr>
              <a:buFont typeface="Arial" pitchFamily="34" charset="0"/>
              <a:buChar char="•"/>
            </a:pPr>
            <a:r>
              <a:rPr lang="sk-SK" sz="1400" u="sng" dirty="0" smtClean="0"/>
              <a:t> </a:t>
            </a:r>
            <a:r>
              <a:rPr lang="sk-SK" sz="1400" u="sng" dirty="0" smtClean="0">
                <a:hlinkClick r:id="rId8"/>
              </a:rPr>
              <a:t>http://extrahardware.cnews.cz/files/images/clanky/2010/12prosinec/storage_history/diskety_wiki.jpg</a:t>
            </a:r>
            <a:endParaRPr lang="sk-SK" sz="1400" u="sng" dirty="0" smtClean="0"/>
          </a:p>
          <a:p>
            <a:pPr marL="87313" indent="-87313">
              <a:buFont typeface="Arial" pitchFamily="34" charset="0"/>
              <a:buChar char="•"/>
            </a:pPr>
            <a:r>
              <a:rPr lang="sk-SK" sz="1400" u="sng" dirty="0" smtClean="0"/>
              <a:t> </a:t>
            </a:r>
            <a:r>
              <a:rPr lang="sk-SK" sz="1400" u="sng" dirty="0" smtClean="0">
                <a:hlinkClick r:id="rId9"/>
              </a:rPr>
              <a:t>http://www.format.czweb.org/1x_soubory/image001.jpg</a:t>
            </a:r>
            <a:r>
              <a:rPr lang="sk-SK" sz="1400" u="sng" dirty="0" smtClean="0">
                <a:hlinkClick r:id="rId10"/>
              </a:rPr>
              <a:t>http://www.zstravnik.cz/informatika/hardware/pocitac/pocitac_obrazky/21616112.jpg</a:t>
            </a:r>
            <a:endParaRPr lang="sk-SK" sz="1400" u="sng" dirty="0" smtClean="0"/>
          </a:p>
          <a:p>
            <a:pPr>
              <a:buFont typeface="Arial" pitchFamily="34" charset="0"/>
              <a:buChar char="•"/>
            </a:pPr>
            <a:r>
              <a:rPr lang="sk-SK" sz="1400" u="sng" dirty="0" smtClean="0"/>
              <a:t> </a:t>
            </a:r>
            <a:r>
              <a:rPr lang="sk-SK" sz="1400" u="sng" dirty="0" smtClean="0">
                <a:hlinkClick r:id="rId11"/>
              </a:rPr>
              <a:t>http://www.hrypc.cz/informace/herni-pc/img/pevny-disk-det.jpg</a:t>
            </a:r>
            <a:endParaRPr lang="sk-SK" sz="1400" u="sng" dirty="0" smtClean="0"/>
          </a:p>
          <a:p>
            <a:pPr>
              <a:buFont typeface="Arial" pitchFamily="34" charset="0"/>
              <a:buChar char="•"/>
            </a:pPr>
            <a:r>
              <a:rPr lang="sk-SK" sz="1400" u="sng" dirty="0" smtClean="0"/>
              <a:t> </a:t>
            </a:r>
            <a:r>
              <a:rPr lang="sk-SK" sz="1400" u="sng" dirty="0" smtClean="0">
                <a:hlinkClick r:id="rId12"/>
              </a:rPr>
              <a:t>http://obchod.imdata.sk/image/cache/data/usb_hdd/toshiba_StoreART1-500x500.jpg</a:t>
            </a:r>
            <a:endParaRPr lang="sk-SK" sz="1400" u="sng" dirty="0" smtClean="0"/>
          </a:p>
          <a:p>
            <a:pPr>
              <a:buFont typeface="Arial" pitchFamily="34" charset="0"/>
              <a:buChar char="•"/>
            </a:pPr>
            <a:r>
              <a:rPr lang="sk-SK" sz="1400" u="sng" dirty="0" smtClean="0"/>
              <a:t> </a:t>
            </a:r>
            <a:r>
              <a:rPr lang="sk-SK" sz="1400" u="sng" dirty="0" smtClean="0">
                <a:hlinkClick r:id="rId13"/>
              </a:rPr>
              <a:t>http://www.obchodny-dom.sk/file.phtml/297997/katalog/lg_gp08nu20_big1.jpg</a:t>
            </a:r>
            <a:endParaRPr lang="sk-SK" sz="1400" u="sng" dirty="0" smtClean="0"/>
          </a:p>
          <a:p>
            <a:pPr>
              <a:buFont typeface="Arial" pitchFamily="34" charset="0"/>
              <a:buChar char="•"/>
            </a:pPr>
            <a:r>
              <a:rPr lang="sk-SK" sz="1400" u="sng" dirty="0" smtClean="0"/>
              <a:t> </a:t>
            </a:r>
            <a:r>
              <a:rPr lang="sk-SK" sz="1400" u="sng" dirty="0" smtClean="0">
                <a:hlinkClick r:id="rId14"/>
              </a:rPr>
              <a:t>http://www.lukasprelovsky.sk/wp-content/uploads/2009/08/burn-cds-dvds-hive.png</a:t>
            </a:r>
            <a:endParaRPr lang="sk-SK" sz="1400" u="sng" dirty="0" smtClean="0"/>
          </a:p>
          <a:p>
            <a:pPr>
              <a:buFont typeface="Arial" pitchFamily="34" charset="0"/>
              <a:buChar char="•"/>
            </a:pPr>
            <a:endParaRPr lang="sk-SK" sz="1400" u="sng" dirty="0" smtClean="0"/>
          </a:p>
          <a:p>
            <a:pPr>
              <a:buFont typeface="Arial" pitchFamily="34" charset="0"/>
              <a:buChar char="•"/>
            </a:pPr>
            <a:r>
              <a:rPr lang="sk-SK" sz="1400" u="sng" dirty="0" smtClean="0"/>
              <a:t> </a:t>
            </a:r>
            <a:r>
              <a:rPr lang="sk-SK" sz="1400" u="sng" dirty="0" smtClean="0">
                <a:hlinkClick r:id="rId15"/>
              </a:rPr>
              <a:t>http://www.sciencephoto.com/image/157137/large/C0094524-DVD_disc-SPL.jpg</a:t>
            </a:r>
            <a:endParaRPr lang="sk-SK" sz="1400" dirty="0" smtClean="0"/>
          </a:p>
          <a:p>
            <a:pPr>
              <a:buFont typeface="Arial" pitchFamily="34" charset="0"/>
              <a:buChar char="•"/>
            </a:pPr>
            <a:r>
              <a:rPr lang="sk-SK" sz="1400" dirty="0" smtClean="0"/>
              <a:t> </a:t>
            </a:r>
            <a:r>
              <a:rPr lang="sk-SK" sz="1400" u="sng" dirty="0" smtClean="0">
                <a:hlinkClick r:id="rId16"/>
              </a:rPr>
              <a:t>http://ssjh.sk/txt/images/graficka1.jpg</a:t>
            </a:r>
            <a:endParaRPr lang="sk-SK" sz="1400" dirty="0" smtClean="0"/>
          </a:p>
        </p:txBody>
      </p:sp>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latin typeface="Arial" pitchFamily="34" charset="0"/>
                <a:cs typeface="Arial" pitchFamily="34" charset="0"/>
              </a:rPr>
              <a:t>Počítač</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4" name="Zástupný symbol obsahu 3"/>
          <p:cNvSpPr>
            <a:spLocks noGrp="1"/>
          </p:cNvSpPr>
          <p:nvPr>
            <p:ph sz="quarter" idx="1"/>
          </p:nvPr>
        </p:nvSpPr>
        <p:spPr>
          <a:xfrm>
            <a:off x="285720" y="2143116"/>
            <a:ext cx="8503920" cy="1401886"/>
          </a:xfrm>
        </p:spPr>
        <p:txBody>
          <a:bodyPr/>
          <a:lstStyle/>
          <a:p>
            <a:pPr marL="0" lvl="0" indent="0" algn="just">
              <a:buNone/>
            </a:pPr>
            <a:r>
              <a:rPr lang="sk-SK" dirty="0" smtClean="0">
                <a:latin typeface="Arial" pitchFamily="34" charset="0"/>
                <a:cs typeface="Arial" pitchFamily="34" charset="0"/>
              </a:rPr>
              <a:t>Univerzálny programovateľný stroj na spracovanie údajov, ktoré sa spracovávajú na základe programu.</a:t>
            </a:r>
          </a:p>
          <a:p>
            <a:pPr>
              <a:buNone/>
            </a:pPr>
            <a:endParaRPr lang="sk-SK" dirty="0">
              <a:latin typeface="Arial" pitchFamily="34" charset="0"/>
              <a:cs typeface="Arial" pitchFamily="34" charset="0"/>
            </a:endParaRPr>
          </a:p>
        </p:txBody>
      </p:sp>
      <p:pic>
        <p:nvPicPr>
          <p:cNvPr id="5" name="Obrázok 4" descr="počítač - httpwww.infika.wz.czimagesibm.jpg.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178969" y="3483531"/>
            <a:ext cx="2786062" cy="2126694"/>
          </a:xfrm>
          <a:prstGeom prst="rect">
            <a:avLst/>
          </a:prstGeom>
          <a:ln>
            <a:noFill/>
          </a:ln>
          <a:effectLst>
            <a:reflection blurRad="6350" stA="52000" endA="300" endPos="3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4)">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smtClean="0"/>
              <a:t>Použitá literatúra</a:t>
            </a:r>
            <a:endParaRPr lang="sk-SK" sz="2000" dirty="0"/>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5" name="BlokTextu 4"/>
          <p:cNvSpPr txBox="1"/>
          <p:nvPr/>
        </p:nvSpPr>
        <p:spPr>
          <a:xfrm>
            <a:off x="428596" y="1571612"/>
            <a:ext cx="8286808" cy="4401205"/>
          </a:xfrm>
          <a:prstGeom prst="rect">
            <a:avLst/>
          </a:prstGeom>
          <a:noFill/>
        </p:spPr>
        <p:txBody>
          <a:bodyPr wrap="square" rtlCol="0">
            <a:spAutoFit/>
          </a:bodyPr>
          <a:lstStyle/>
          <a:p>
            <a:pPr>
              <a:buFont typeface="Arial" pitchFamily="34" charset="0"/>
              <a:buChar char="•"/>
            </a:pPr>
            <a:r>
              <a:rPr lang="sk-SK" sz="1400" dirty="0" smtClean="0"/>
              <a:t> </a:t>
            </a:r>
            <a:r>
              <a:rPr lang="sk-SK" sz="1400" u="sng" dirty="0" smtClean="0">
                <a:hlinkClick r:id="rId2"/>
              </a:rPr>
              <a:t>http://www.swsd.sk/asus-pci-g31-pci-card-wi-fi-sietova-karta_i152909.jpg</a:t>
            </a:r>
            <a:endParaRPr lang="sk-SK" sz="1400" u="sng" dirty="0" smtClean="0"/>
          </a:p>
          <a:p>
            <a:pPr>
              <a:buFont typeface="Arial" pitchFamily="34" charset="0"/>
              <a:buChar char="•"/>
            </a:pPr>
            <a:r>
              <a:rPr lang="sk-SK" sz="1400" u="sng" dirty="0" smtClean="0"/>
              <a:t> </a:t>
            </a:r>
            <a:r>
              <a:rPr lang="sk-SK" sz="1400" u="sng" dirty="0" smtClean="0">
                <a:hlinkClick r:id="rId3"/>
              </a:rPr>
              <a:t>http://www.hamashop.sk/fotky5173/fotos/00039700abb.jpg</a:t>
            </a:r>
            <a:endParaRPr lang="sk-SK" sz="1400" u="sng" dirty="0" smtClean="0"/>
          </a:p>
          <a:p>
            <a:pPr>
              <a:buFont typeface="Arial" pitchFamily="34" charset="0"/>
              <a:buChar char="•"/>
            </a:pPr>
            <a:r>
              <a:rPr lang="sk-SK" sz="1400" u="sng" dirty="0" smtClean="0"/>
              <a:t> </a:t>
            </a:r>
            <a:r>
              <a:rPr lang="sk-SK" sz="1400" u="sng" dirty="0" smtClean="0">
                <a:hlinkClick r:id="rId4"/>
              </a:rPr>
              <a:t>http://www.chemnet.sk/pictures/galeria/gbsietovka.gif</a:t>
            </a:r>
            <a:endParaRPr lang="sk-SK" sz="1400" u="sng" dirty="0" smtClean="0"/>
          </a:p>
          <a:p>
            <a:pPr>
              <a:buFont typeface="Arial" pitchFamily="34" charset="0"/>
              <a:buChar char="•"/>
            </a:pPr>
            <a:r>
              <a:rPr lang="sk-SK" sz="1400" u="sng" dirty="0" smtClean="0"/>
              <a:t> </a:t>
            </a:r>
            <a:r>
              <a:rPr lang="sk-SK" sz="1400" u="sng" dirty="0" smtClean="0">
                <a:hlinkClick r:id="rId5"/>
              </a:rPr>
              <a:t>http://www.top-bazar.sk/foto/1526040503-multifunkcna-tlaciaren-canon-mp140-len-za-19-9.jpg</a:t>
            </a:r>
            <a:endParaRPr lang="sk-SK" sz="1400" dirty="0" smtClean="0"/>
          </a:p>
          <a:p>
            <a:pPr>
              <a:buFont typeface="Arial" pitchFamily="34" charset="0"/>
              <a:buChar char="•"/>
            </a:pPr>
            <a:r>
              <a:rPr lang="sk-SK" sz="1400" dirty="0" smtClean="0"/>
              <a:t> </a:t>
            </a:r>
            <a:r>
              <a:rPr lang="sk-SK" sz="1400" u="sng" dirty="0" smtClean="0">
                <a:hlinkClick r:id="rId6"/>
              </a:rPr>
              <a:t>http://www.eurodata.sk/img.asp?stiid=7113</a:t>
            </a:r>
            <a:endParaRPr lang="sk-SK" sz="1400" dirty="0" smtClean="0"/>
          </a:p>
          <a:p>
            <a:pPr marL="87313" indent="-87313">
              <a:buFont typeface="Arial" pitchFamily="34" charset="0"/>
              <a:buChar char="•"/>
            </a:pPr>
            <a:r>
              <a:rPr lang="sk-SK" sz="1400" dirty="0" smtClean="0"/>
              <a:t> </a:t>
            </a:r>
            <a:r>
              <a:rPr lang="sk-SK" sz="1400" u="sng" dirty="0" smtClean="0">
                <a:hlinkClick r:id="rId7"/>
              </a:rPr>
              <a:t>http://webobchody.sk/images/ep13.jpg</a:t>
            </a:r>
            <a:endParaRPr lang="sk-SK" sz="1400" u="sng" dirty="0" smtClean="0"/>
          </a:p>
          <a:p>
            <a:pPr>
              <a:buFont typeface="Arial" pitchFamily="34" charset="0"/>
              <a:buChar char="•"/>
            </a:pPr>
            <a:r>
              <a:rPr lang="sk-SK" sz="1400" u="sng" dirty="0" smtClean="0"/>
              <a:t> </a:t>
            </a:r>
            <a:r>
              <a:rPr lang="sk-SK" sz="1400" u="sng" dirty="0" smtClean="0">
                <a:hlinkClick r:id="rId8"/>
              </a:rPr>
              <a:t>http://www.tpd.sk/products/12281-0.png</a:t>
            </a:r>
            <a:endParaRPr lang="sk-SK" sz="1400" u="sng" dirty="0" smtClean="0"/>
          </a:p>
          <a:p>
            <a:pPr>
              <a:buFont typeface="Arial" pitchFamily="34" charset="0"/>
              <a:buChar char="•"/>
            </a:pPr>
            <a:r>
              <a:rPr lang="sk-SK" sz="1400" u="sng" dirty="0" smtClean="0"/>
              <a:t> </a:t>
            </a:r>
            <a:r>
              <a:rPr lang="sk-SK" sz="1400" u="sng" dirty="0" smtClean="0">
                <a:hlinkClick r:id="rId9"/>
              </a:rPr>
              <a:t>http://webobchody.sk/images/toner.jpg</a:t>
            </a:r>
            <a:endParaRPr lang="sk-SK" sz="1400" u="sng" dirty="0" smtClean="0"/>
          </a:p>
          <a:p>
            <a:pPr>
              <a:buFont typeface="Arial" pitchFamily="34" charset="0"/>
              <a:buChar char="•"/>
            </a:pPr>
            <a:r>
              <a:rPr lang="sk-SK" sz="1400" u="sng" dirty="0" smtClean="0"/>
              <a:t> </a:t>
            </a:r>
            <a:r>
              <a:rPr lang="sk-SK" sz="1400" u="sng" dirty="0" smtClean="0">
                <a:hlinkClick r:id="rId10"/>
              </a:rPr>
              <a:t>http://vseohw.net/clanky/108_1.jpg</a:t>
            </a:r>
            <a:endParaRPr lang="sk-SK" sz="1400" u="sng" dirty="0" smtClean="0"/>
          </a:p>
          <a:p>
            <a:pPr>
              <a:buFont typeface="Arial" pitchFamily="34" charset="0"/>
              <a:buChar char="•"/>
            </a:pPr>
            <a:r>
              <a:rPr lang="sk-SK" sz="1400" u="sng" dirty="0" smtClean="0"/>
              <a:t> </a:t>
            </a:r>
            <a:r>
              <a:rPr lang="sk-SK" sz="1400" u="sng" dirty="0" smtClean="0">
                <a:hlinkClick r:id="rId11"/>
              </a:rPr>
              <a:t>http://sk.wikipedia.org/wiki/Po%C4%8D%C3%ADta%C4%8Dov%C3%A1_kl%C3%A1vesnica</a:t>
            </a:r>
            <a:endParaRPr lang="sk-SK" sz="1400" dirty="0" smtClean="0"/>
          </a:p>
          <a:p>
            <a:pPr>
              <a:buFont typeface="Arial" pitchFamily="34" charset="0"/>
              <a:buChar char="•"/>
            </a:pPr>
            <a:r>
              <a:rPr lang="sk-SK" sz="1400" dirty="0" smtClean="0"/>
              <a:t> </a:t>
            </a:r>
            <a:r>
              <a:rPr lang="sk-SK" sz="1400" u="sng" dirty="0" smtClean="0">
                <a:hlinkClick r:id="rId12"/>
              </a:rPr>
              <a:t>http://cs.wikipedia.org/wiki/Po%C4%8D%C3%ADta%C4%8Dov%C3%A1_my%C5%A1</a:t>
            </a:r>
            <a:endParaRPr lang="sk-SK" sz="1400" dirty="0" smtClean="0"/>
          </a:p>
          <a:p>
            <a:pPr marL="87313" indent="-87313">
              <a:buFont typeface="Arial" pitchFamily="34" charset="0"/>
              <a:buChar char="•"/>
            </a:pPr>
            <a:r>
              <a:rPr lang="sk-SK" sz="1400" dirty="0" smtClean="0"/>
              <a:t> </a:t>
            </a:r>
            <a:r>
              <a:rPr lang="sk-SK" sz="1400" u="sng" dirty="0" smtClean="0">
                <a:hlinkClick r:id="rId13"/>
              </a:rPr>
              <a:t>http://upload.wikimedia.org/wikipedia/commons/thumb/f/fd/Mouse-mechanism-cutaway.png/300px-Mouse-mechanism-cutaway.png</a:t>
            </a:r>
            <a:endParaRPr lang="sk-SK" sz="1400" u="sng" dirty="0" smtClean="0"/>
          </a:p>
          <a:p>
            <a:pPr>
              <a:buFont typeface="Arial" pitchFamily="34" charset="0"/>
              <a:buChar char="•"/>
            </a:pPr>
            <a:r>
              <a:rPr lang="sk-SK" sz="1400" u="sng" dirty="0" smtClean="0"/>
              <a:t> </a:t>
            </a:r>
            <a:r>
              <a:rPr lang="sk-SK" sz="1400" u="sng" dirty="0" smtClean="0">
                <a:hlinkClick r:id="rId14"/>
              </a:rPr>
              <a:t>http://upload.wikimedia.org/wikipedia/commons/8/8c/Optical_mouse_shining.jpg</a:t>
            </a:r>
            <a:endParaRPr lang="sk-SK" sz="1400" dirty="0" smtClean="0"/>
          </a:p>
          <a:p>
            <a:pPr>
              <a:buFont typeface="Arial" pitchFamily="34" charset="0"/>
              <a:buChar char="•"/>
            </a:pPr>
            <a:r>
              <a:rPr lang="sk-SK" sz="1400" dirty="0" smtClean="0"/>
              <a:t> </a:t>
            </a:r>
            <a:r>
              <a:rPr lang="sk-SK" sz="1400" u="sng" dirty="0" smtClean="0">
                <a:hlinkClick r:id="rId15"/>
              </a:rPr>
              <a:t>http://www.zsmladsahy.edu.sk/pic/scanner.jpg</a:t>
            </a:r>
            <a:endParaRPr lang="sk-SK" sz="1400" u="sng" dirty="0" smtClean="0"/>
          </a:p>
          <a:p>
            <a:pPr>
              <a:buFont typeface="Arial" pitchFamily="34" charset="0"/>
              <a:buChar char="•"/>
            </a:pPr>
            <a:r>
              <a:rPr lang="sk-SK" sz="1400" u="sng" dirty="0" smtClean="0"/>
              <a:t> </a:t>
            </a:r>
            <a:r>
              <a:rPr lang="sk-SK" sz="1400" u="sng" dirty="0" smtClean="0">
                <a:hlinkClick r:id="rId16"/>
              </a:rPr>
              <a:t>http://www.2hheran.cz/fotocache/bigorig/tablet5.jpg</a:t>
            </a:r>
            <a:endParaRPr lang="sk-SK" sz="1400" u="sng" dirty="0" smtClean="0"/>
          </a:p>
          <a:p>
            <a:pPr marL="87313" indent="-87313">
              <a:buFont typeface="Arial" pitchFamily="34" charset="0"/>
              <a:buChar char="•"/>
            </a:pPr>
            <a:r>
              <a:rPr lang="sk-SK" sz="1400" u="sng" dirty="0" smtClean="0"/>
              <a:t> </a:t>
            </a:r>
            <a:r>
              <a:rPr lang="sk-SK" sz="1400" u="sng" dirty="0" smtClean="0">
                <a:hlinkClick r:id="rId17"/>
              </a:rPr>
              <a:t>http://computerlcd.org/China_Sony_LCD_17_lcd_panel_used_lcd_monitor_lcd_172008729117472.jpg</a:t>
            </a:r>
            <a:endParaRPr lang="sk-SK" sz="1400" dirty="0" smtClean="0"/>
          </a:p>
          <a:p>
            <a:pPr>
              <a:buFont typeface="Arial" pitchFamily="34" charset="0"/>
              <a:buChar char="•"/>
            </a:pPr>
            <a:r>
              <a:rPr lang="sk-SK" sz="1400" dirty="0" smtClean="0"/>
              <a:t> </a:t>
            </a:r>
            <a:r>
              <a:rPr lang="sk-SK" sz="1400" u="sng" dirty="0" smtClean="0">
                <a:hlinkClick r:id="rId18"/>
              </a:rPr>
              <a:t>http://image.made-in-china.com/2f0j00YCtTckinHHqv/17-Pure-Flat-CRT-Monitor.jpg</a:t>
            </a:r>
            <a:endParaRPr lang="sk-SK" sz="1400" dirty="0" smtClean="0"/>
          </a:p>
        </p:txBody>
      </p:sp>
    </p:spTree>
  </p:cSld>
  <p:clrMapOvr>
    <a:masterClrMapping/>
  </p:clrMapOvr>
  <p:transition>
    <p:strips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p:txBody>
          <a:bodyPr/>
          <a:lstStyle/>
          <a:p>
            <a:r>
              <a:rPr lang="sk-SK" dirty="0" smtClean="0">
                <a:latin typeface="Arial" pitchFamily="34" charset="0"/>
                <a:cs typeface="Arial" pitchFamily="34" charset="0"/>
              </a:rPr>
              <a:t>Ďakujem za pozornosť.</a:t>
            </a:r>
            <a:endParaRPr lang="sk-SK" dirty="0">
              <a:latin typeface="Arial" pitchFamily="34" charset="0"/>
              <a:cs typeface="Arial" pitchFamily="34" charset="0"/>
            </a:endParaRPr>
          </a:p>
        </p:txBody>
      </p:sp>
      <p:sp>
        <p:nvSpPr>
          <p:cNvPr id="5" name="BlokTextu 4"/>
          <p:cNvSpPr txBox="1"/>
          <p:nvPr/>
        </p:nvSpPr>
        <p:spPr>
          <a:xfrm>
            <a:off x="3250396" y="3571876"/>
            <a:ext cx="3193812" cy="923330"/>
          </a:xfrm>
          <a:prstGeom prst="rect">
            <a:avLst/>
          </a:prstGeom>
          <a:noFill/>
        </p:spPr>
        <p:txBody>
          <a:bodyPr wrap="square" rtlCol="0">
            <a:spAutoFit/>
          </a:bodyPr>
          <a:lstStyle/>
          <a:p>
            <a:pPr algn="ctr"/>
            <a:r>
              <a:rPr lang="sk-SK" dirty="0" smtClean="0">
                <a:latin typeface="Arial" pitchFamily="34" charset="0"/>
                <a:cs typeface="Arial" pitchFamily="34" charset="0"/>
              </a:rPr>
              <a:t>Mgr. Vladimír Vančo</a:t>
            </a:r>
          </a:p>
          <a:p>
            <a:pPr algn="ctr"/>
            <a:r>
              <a:rPr lang="sk-SK" dirty="0" smtClean="0">
                <a:latin typeface="Arial" pitchFamily="34" charset="0"/>
                <a:cs typeface="Arial" pitchFamily="34" charset="0"/>
              </a:rPr>
              <a:t>ZŠ Sibírska, Prešov</a:t>
            </a:r>
          </a:p>
          <a:p>
            <a:pPr algn="ctr"/>
            <a:r>
              <a:rPr lang="sk-SK" dirty="0" err="1" smtClean="0">
                <a:latin typeface="Arial" pitchFamily="34" charset="0"/>
                <a:cs typeface="Arial" pitchFamily="34" charset="0"/>
              </a:rPr>
              <a:t>vladimirvanco@zssibirska.sk</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1"/>
          <p:cNvSpPr>
            <a:spLocks noGrp="1"/>
          </p:cNvSpPr>
          <p:nvPr>
            <p:ph type="body" idx="1"/>
          </p:nvPr>
        </p:nvSpPr>
        <p:spPr/>
        <p:txBody>
          <a:bodyPr/>
          <a:lstStyle/>
          <a:p>
            <a:pPr algn="ctr"/>
            <a:r>
              <a:rPr lang="sk-SK" sz="4400" dirty="0" smtClean="0">
                <a:latin typeface="Arial" pitchFamily="34" charset="0"/>
                <a:cs typeface="Arial" pitchFamily="34" charset="0"/>
              </a:rPr>
              <a:t>Hardvér</a:t>
            </a:r>
            <a:endParaRPr lang="sk-SK" sz="4400" dirty="0">
              <a:latin typeface="Arial" pitchFamily="34" charset="0"/>
              <a:cs typeface="Arial" pitchFamily="34" charset="0"/>
            </a:endParaRPr>
          </a:p>
        </p:txBody>
      </p:sp>
      <p:sp>
        <p:nvSpPr>
          <p:cNvPr id="3" name="Zástupný symbol textu 2"/>
          <p:cNvSpPr>
            <a:spLocks noGrp="1"/>
          </p:cNvSpPr>
          <p:nvPr>
            <p:ph type="body" sz="half" idx="3"/>
          </p:nvPr>
        </p:nvSpPr>
        <p:spPr/>
        <p:txBody>
          <a:bodyPr/>
          <a:lstStyle/>
          <a:p>
            <a:pPr algn="ctr"/>
            <a:r>
              <a:rPr lang="sk-SK" sz="4400" dirty="0" smtClean="0">
                <a:solidFill>
                  <a:srgbClr val="FFFFFF"/>
                </a:solidFill>
                <a:latin typeface="Arial" pitchFamily="34" charset="0"/>
                <a:cs typeface="Arial" pitchFamily="34" charset="0"/>
              </a:rPr>
              <a:t>Softvér</a:t>
            </a:r>
          </a:p>
        </p:txBody>
      </p:sp>
      <p:sp>
        <p:nvSpPr>
          <p:cNvPr id="4" name="Zástupný symbol dátumu 3"/>
          <p:cNvSpPr>
            <a:spLocks noGrp="1"/>
          </p:cNvSpPr>
          <p:nvPr>
            <p:ph type="dt" sz="half" idx="10"/>
          </p:nvPr>
        </p:nvSpPr>
        <p:spPr/>
        <p:txBody>
          <a:bodyPr/>
          <a:lstStyle/>
          <a:p>
            <a:r>
              <a:rPr lang="sk-SK" smtClean="0"/>
              <a:t>6.4.2012</a:t>
            </a:r>
            <a:endParaRPr lang="sk-SK"/>
          </a:p>
        </p:txBody>
      </p:sp>
      <p:sp>
        <p:nvSpPr>
          <p:cNvPr id="5" name="Zástupný symbol obsahu 4"/>
          <p:cNvSpPr>
            <a:spLocks noGrp="1"/>
          </p:cNvSpPr>
          <p:nvPr>
            <p:ph sz="quarter" idx="2"/>
          </p:nvPr>
        </p:nvSpPr>
        <p:spPr/>
        <p:txBody>
          <a:bodyPr/>
          <a:lstStyle/>
          <a:p>
            <a:pPr lvl="0" algn="ctr">
              <a:buNone/>
            </a:pPr>
            <a:r>
              <a:rPr lang="sk-SK" sz="2000" b="1" dirty="0" smtClean="0">
                <a:latin typeface="Arial" pitchFamily="34" charset="0"/>
                <a:cs typeface="Arial" pitchFamily="34" charset="0"/>
              </a:rPr>
              <a:t>technické</a:t>
            </a:r>
            <a:r>
              <a:rPr lang="sk-SK" sz="2000" dirty="0" smtClean="0">
                <a:latin typeface="Arial" pitchFamily="34" charset="0"/>
                <a:cs typeface="Arial" pitchFamily="34" charset="0"/>
              </a:rPr>
              <a:t> </a:t>
            </a:r>
            <a:r>
              <a:rPr lang="sk-SK" sz="2000" b="1" dirty="0" smtClean="0">
                <a:latin typeface="Arial" pitchFamily="34" charset="0"/>
                <a:cs typeface="Arial" pitchFamily="34" charset="0"/>
              </a:rPr>
              <a:t>vybavenie</a:t>
            </a:r>
          </a:p>
          <a:p>
            <a:pPr lvl="0" algn="ctr">
              <a:buNone/>
            </a:pPr>
            <a:endParaRPr lang="sk-SK" b="1" dirty="0" smtClean="0">
              <a:latin typeface="Arial" pitchFamily="34" charset="0"/>
              <a:cs typeface="Arial" pitchFamily="34" charset="0"/>
            </a:endParaRPr>
          </a:p>
          <a:p>
            <a:pPr lvl="0" algn="ctr">
              <a:buNone/>
            </a:pPr>
            <a:r>
              <a:rPr lang="sk-SK" sz="2000" dirty="0" smtClean="0">
                <a:latin typeface="Arial" pitchFamily="34" charset="0"/>
                <a:cs typeface="Arial" pitchFamily="34" charset="0"/>
              </a:rPr>
              <a:t>počítač  samotný a jeho príslušenstvo (hmatateľné)</a:t>
            </a:r>
          </a:p>
          <a:p>
            <a:endParaRPr lang="sk-SK" dirty="0">
              <a:latin typeface="Arial" pitchFamily="34" charset="0"/>
              <a:cs typeface="Arial" pitchFamily="34" charset="0"/>
            </a:endParaRPr>
          </a:p>
        </p:txBody>
      </p:sp>
      <p:sp>
        <p:nvSpPr>
          <p:cNvPr id="6" name="Zástupný symbol obsahu 5"/>
          <p:cNvSpPr>
            <a:spLocks noGrp="1"/>
          </p:cNvSpPr>
          <p:nvPr>
            <p:ph sz="quarter" idx="4"/>
          </p:nvPr>
        </p:nvSpPr>
        <p:spPr>
          <a:xfrm>
            <a:off x="4786314" y="2357430"/>
            <a:ext cx="4038600" cy="3822192"/>
          </a:xfrm>
        </p:spPr>
        <p:txBody>
          <a:bodyPr/>
          <a:lstStyle/>
          <a:p>
            <a:pPr algn="ctr">
              <a:buNone/>
            </a:pPr>
            <a:r>
              <a:rPr lang="sk-SK" sz="2000" b="1" dirty="0" smtClean="0">
                <a:latin typeface="Arial" pitchFamily="34" charset="0"/>
                <a:cs typeface="Arial" pitchFamily="34" charset="0"/>
              </a:rPr>
              <a:t>programové vybavenie</a:t>
            </a:r>
            <a:r>
              <a:rPr lang="sk-SK" b="1" dirty="0" smtClean="0">
                <a:latin typeface="Arial" pitchFamily="34" charset="0"/>
                <a:cs typeface="Arial" pitchFamily="34" charset="0"/>
              </a:rPr>
              <a:t> </a:t>
            </a:r>
          </a:p>
          <a:p>
            <a:pPr algn="ctr">
              <a:buNone/>
            </a:pPr>
            <a:endParaRPr lang="sk-SK" sz="2000" b="1" dirty="0" smtClean="0">
              <a:latin typeface="Arial" pitchFamily="34" charset="0"/>
              <a:cs typeface="Arial" pitchFamily="34" charset="0"/>
            </a:endParaRPr>
          </a:p>
          <a:p>
            <a:pPr algn="ctr">
              <a:buNone/>
            </a:pPr>
            <a:r>
              <a:rPr lang="sk-SK" sz="2000" dirty="0" smtClean="0">
                <a:latin typeface="Arial" pitchFamily="34" charset="0"/>
                <a:cs typeface="Arial" pitchFamily="34" charset="0"/>
              </a:rPr>
              <a:t>duševná hodnota vytvorená tvorivou prácou programátora (nehmatateľné)</a:t>
            </a:r>
          </a:p>
        </p:txBody>
      </p:sp>
      <p:sp>
        <p:nvSpPr>
          <p:cNvPr id="7" name="Nadpis 6"/>
          <p:cNvSpPr>
            <a:spLocks noGrp="1"/>
          </p:cNvSpPr>
          <p:nvPr>
            <p:ph type="title"/>
          </p:nvPr>
        </p:nvSpPr>
        <p:spPr/>
        <p:txBody>
          <a:bodyPr/>
          <a:lstStyle/>
          <a:p>
            <a:r>
              <a:rPr lang="sk-SK" dirty="0" smtClean="0">
                <a:latin typeface="Arial" pitchFamily="34" charset="0"/>
                <a:cs typeface="Arial" pitchFamily="34" charset="0"/>
              </a:rPr>
              <a:t>Základné delenie</a:t>
            </a:r>
            <a:endParaRPr lang="sk-SK" dirty="0">
              <a:latin typeface="Arial" pitchFamily="34" charset="0"/>
              <a:cs typeface="Arial" pitchFamily="34"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4)">
                                      <p:cBhvr>
                                        <p:cTn id="24" dur="2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latin typeface="Arial" pitchFamily="34" charset="0"/>
                <a:cs typeface="Arial" pitchFamily="34" charset="0"/>
              </a:rPr>
              <a:t>Zostava PC</a:t>
            </a:r>
            <a:endParaRPr lang="sk-SK" dirty="0">
              <a:latin typeface="Arial" pitchFamily="34" charset="0"/>
              <a:cs typeface="Arial" pitchFamily="34" charset="0"/>
            </a:endParaRPr>
          </a:p>
        </p:txBody>
      </p:sp>
      <p:sp>
        <p:nvSpPr>
          <p:cNvPr id="3" name="Zástupný symbol dátumu 2"/>
          <p:cNvSpPr>
            <a:spLocks noGrp="1"/>
          </p:cNvSpPr>
          <p:nvPr>
            <p:ph type="dt" sz="half" idx="10"/>
          </p:nvPr>
        </p:nvSpPr>
        <p:spPr/>
        <p:txBody>
          <a:bodyPr/>
          <a:lstStyle/>
          <a:p>
            <a:r>
              <a:rPr lang="sk-SK" smtClean="0"/>
              <a:t>6.4.2012</a:t>
            </a:r>
            <a:endParaRPr lang="sk-SK"/>
          </a:p>
        </p:txBody>
      </p:sp>
      <p:graphicFrame>
        <p:nvGraphicFramePr>
          <p:cNvPr id="5" name="Diagram 4"/>
          <p:cNvGraphicFramePr/>
          <p:nvPr/>
        </p:nvGraphicFramePr>
        <p:xfrm>
          <a:off x="1500166" y="1785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dátumu 2"/>
          <p:cNvSpPr>
            <a:spLocks noGrp="1"/>
          </p:cNvSpPr>
          <p:nvPr>
            <p:ph type="dt" sz="half" idx="10"/>
          </p:nvPr>
        </p:nvSpPr>
        <p:spPr/>
        <p:txBody>
          <a:bodyPr/>
          <a:lstStyle/>
          <a:p>
            <a:r>
              <a:rPr lang="sk-SK" smtClean="0"/>
              <a:t>6.4.2012</a:t>
            </a:r>
            <a:endParaRPr lang="sk-SK"/>
          </a:p>
        </p:txBody>
      </p:sp>
      <p:sp>
        <p:nvSpPr>
          <p:cNvPr id="4" name="Nadpis 3"/>
          <p:cNvSpPr>
            <a:spLocks noGrp="1"/>
          </p:cNvSpPr>
          <p:nvPr>
            <p:ph type="ctrTitle"/>
          </p:nvPr>
        </p:nvSpPr>
        <p:spPr/>
        <p:txBody>
          <a:bodyPr>
            <a:normAutofit fontScale="90000"/>
          </a:bodyPr>
          <a:lstStyle/>
          <a:p>
            <a:r>
              <a:rPr lang="sk-SK" dirty="0" smtClean="0">
                <a:latin typeface="Arial" pitchFamily="34" charset="0"/>
                <a:cs typeface="Arial" pitchFamily="34" charset="0"/>
              </a:rPr>
              <a:t>Výkonná časť </a:t>
            </a:r>
            <a:br>
              <a:rPr lang="sk-SK" dirty="0" smtClean="0">
                <a:latin typeface="Arial" pitchFamily="34" charset="0"/>
                <a:cs typeface="Arial" pitchFamily="34" charset="0"/>
              </a:rPr>
            </a:br>
            <a:r>
              <a:rPr lang="sk-SK" sz="2700" dirty="0" smtClean="0">
                <a:latin typeface="Arial" pitchFamily="34" charset="0"/>
                <a:cs typeface="Arial" pitchFamily="34" charset="0"/>
              </a:rPr>
              <a:t>–</a:t>
            </a:r>
            <a:r>
              <a:rPr lang="sk-SK" dirty="0" smtClean="0">
                <a:latin typeface="Arial" pitchFamily="34" charset="0"/>
                <a:cs typeface="Arial" pitchFamily="34" charset="0"/>
              </a:rPr>
              <a:t/>
            </a:r>
            <a:br>
              <a:rPr lang="sk-SK" dirty="0" smtClean="0">
                <a:latin typeface="Arial" pitchFamily="34" charset="0"/>
                <a:cs typeface="Arial" pitchFamily="34" charset="0"/>
              </a:rPr>
            </a:br>
            <a:r>
              <a:rPr lang="sk-SK" dirty="0" smtClean="0">
                <a:latin typeface="Arial" pitchFamily="34" charset="0"/>
                <a:cs typeface="Arial" pitchFamily="34" charset="0"/>
              </a:rPr>
              <a:t>základná jednotka</a:t>
            </a:r>
            <a:endParaRPr lang="sk-SK" dirty="0">
              <a:latin typeface="Arial" pitchFamily="34" charset="0"/>
              <a:cs typeface="Arial" pitchFamily="34" charset="0"/>
            </a:endParaRPr>
          </a:p>
        </p:txBody>
      </p:sp>
      <p:sp>
        <p:nvSpPr>
          <p:cNvPr id="6" name="BlokTextu 5"/>
          <p:cNvSpPr txBox="1"/>
          <p:nvPr/>
        </p:nvSpPr>
        <p:spPr>
          <a:xfrm>
            <a:off x="500034" y="2928934"/>
            <a:ext cx="8143932" cy="3000821"/>
          </a:xfrm>
          <a:prstGeom prst="rect">
            <a:avLst/>
          </a:prstGeom>
          <a:noFill/>
        </p:spPr>
        <p:txBody>
          <a:bodyPr wrap="square" rtlCol="0">
            <a:spAutoFit/>
          </a:bodyPr>
          <a:lstStyle/>
          <a:p>
            <a:pPr lvl="0">
              <a:lnSpc>
                <a:spcPct val="150000"/>
              </a:lnSpc>
              <a:buFont typeface="Arial" pitchFamily="34" charset="0"/>
              <a:buChar char="•"/>
            </a:pPr>
            <a:r>
              <a:rPr lang="sk-SK" dirty="0" smtClean="0">
                <a:latin typeface="Arial" pitchFamily="34" charset="0"/>
                <a:cs typeface="Arial" pitchFamily="34" charset="0"/>
              </a:rPr>
              <a:t> </a:t>
            </a:r>
            <a:r>
              <a:rPr lang="sk-SK" dirty="0">
                <a:latin typeface="Arial" pitchFamily="34" charset="0"/>
                <a:cs typeface="Arial" pitchFamily="34" charset="0"/>
              </a:rPr>
              <a:t>časť PC, ktorá najviac ovplyvňuje výkon </a:t>
            </a:r>
            <a:r>
              <a:rPr lang="sk-SK" dirty="0" smtClean="0">
                <a:latin typeface="Arial" pitchFamily="34" charset="0"/>
                <a:cs typeface="Arial" pitchFamily="34" charset="0"/>
              </a:rPr>
              <a:t>počítača (tzv</a:t>
            </a:r>
            <a:r>
              <a:rPr lang="sk-SK" dirty="0">
                <a:latin typeface="Arial" pitchFamily="34" charset="0"/>
                <a:cs typeface="Arial" pitchFamily="34" charset="0"/>
              </a:rPr>
              <a:t>. systémová jednotka</a:t>
            </a:r>
            <a:r>
              <a:rPr lang="sk-SK" dirty="0" smtClean="0">
                <a:latin typeface="Arial" pitchFamily="34" charset="0"/>
                <a:cs typeface="Arial" pitchFamily="34" charset="0"/>
              </a:rPr>
              <a:t>),</a:t>
            </a:r>
            <a:endParaRPr lang="sk-SK" dirty="0">
              <a:latin typeface="Arial" pitchFamily="34" charset="0"/>
              <a:cs typeface="Arial" pitchFamily="34" charset="0"/>
            </a:endParaRPr>
          </a:p>
          <a:p>
            <a:pPr lvl="0">
              <a:lnSpc>
                <a:spcPct val="150000"/>
              </a:lnSpc>
              <a:buFont typeface="Arial" pitchFamily="34" charset="0"/>
              <a:buChar char="•"/>
            </a:pPr>
            <a:r>
              <a:rPr lang="sk-SK" dirty="0" smtClean="0">
                <a:latin typeface="Arial" pitchFamily="34" charset="0"/>
                <a:cs typeface="Arial" pitchFamily="34" charset="0"/>
              </a:rPr>
              <a:t> skrinka, v</a:t>
            </a:r>
            <a:r>
              <a:rPr lang="sk-SK" dirty="0">
                <a:latin typeface="Arial" pitchFamily="34" charset="0"/>
                <a:cs typeface="Arial" pitchFamily="34" charset="0"/>
              </a:rPr>
              <a:t> ktorej sú uložené jednotlivé </a:t>
            </a:r>
            <a:r>
              <a:rPr lang="sk-SK" dirty="0" smtClean="0">
                <a:latin typeface="Arial" pitchFamily="34" charset="0"/>
                <a:cs typeface="Arial" pitchFamily="34" charset="0"/>
              </a:rPr>
              <a:t>komponenty počítača,</a:t>
            </a:r>
          </a:p>
          <a:p>
            <a:pPr>
              <a:lnSpc>
                <a:spcPct val="150000"/>
              </a:lnSpc>
              <a:buFont typeface="Arial" pitchFamily="34" charset="0"/>
              <a:buChar char="•"/>
            </a:pPr>
            <a:r>
              <a:rPr lang="sk-SK" dirty="0">
                <a:latin typeface="Arial" pitchFamily="34" charset="0"/>
                <a:cs typeface="Arial" pitchFamily="34" charset="0"/>
              </a:rPr>
              <a:t> môže byť ako </a:t>
            </a:r>
            <a:r>
              <a:rPr lang="sk-SK" dirty="0" smtClean="0">
                <a:latin typeface="Arial" pitchFamily="34" charset="0"/>
                <a:cs typeface="Arial" pitchFamily="34" charset="0"/>
              </a:rPr>
              <a:t>: </a:t>
            </a:r>
          </a:p>
          <a:p>
            <a:pPr>
              <a:lnSpc>
                <a:spcPct val="150000"/>
              </a:lnSpc>
            </a:pPr>
            <a:r>
              <a:rPr lang="sk-SK" dirty="0" smtClean="0">
                <a:latin typeface="Arial" pitchFamily="34" charset="0"/>
                <a:cs typeface="Arial" pitchFamily="34" charset="0"/>
              </a:rPr>
              <a:t>	</a:t>
            </a:r>
            <a:endParaRPr lang="sk-SK" dirty="0">
              <a:latin typeface="Arial" pitchFamily="34" charset="0"/>
              <a:cs typeface="Arial" pitchFamily="34" charset="0"/>
            </a:endParaRPr>
          </a:p>
          <a:p>
            <a:pPr>
              <a:lnSpc>
                <a:spcPct val="150000"/>
              </a:lnSpc>
            </a:pPr>
            <a:r>
              <a:rPr lang="sk-SK" dirty="0" smtClean="0">
                <a:latin typeface="Arial" pitchFamily="34" charset="0"/>
                <a:cs typeface="Arial" pitchFamily="34" charset="0"/>
              </a:rPr>
              <a:t>	</a:t>
            </a:r>
          </a:p>
          <a:p>
            <a:pPr>
              <a:lnSpc>
                <a:spcPct val="150000"/>
              </a:lnSpc>
            </a:pPr>
            <a:r>
              <a:rPr lang="sk-SK" dirty="0">
                <a:latin typeface="Arial" pitchFamily="34" charset="0"/>
                <a:cs typeface="Arial" pitchFamily="34" charset="0"/>
              </a:rPr>
              <a:t>	</a:t>
            </a:r>
          </a:p>
          <a:p>
            <a:pPr lvl="0">
              <a:lnSpc>
                <a:spcPct val="150000"/>
              </a:lnSpc>
              <a:buFont typeface="Arial" pitchFamily="34" charset="0"/>
              <a:buChar char="•"/>
            </a:pPr>
            <a:endParaRPr lang="sk-SK" dirty="0">
              <a:latin typeface="Arial" pitchFamily="34" charset="0"/>
              <a:cs typeface="Arial" pitchFamily="34" charset="0"/>
            </a:endParaRPr>
          </a:p>
        </p:txBody>
      </p:sp>
      <p:pic>
        <p:nvPicPr>
          <p:cNvPr id="1026" name="Picture 2" descr="http://www.usedlaptoppk.com/wp-content/uploads/2012/02/Hp-Desktop-Pc.jpg"/>
          <p:cNvPicPr>
            <a:picLocks noChangeAspect="1" noChangeArrowheads="1"/>
          </p:cNvPicPr>
          <p:nvPr/>
        </p:nvPicPr>
        <p:blipFill>
          <a:blip r:embed="rId2" cstate="print"/>
          <a:srcRect t="30000" b="29500"/>
          <a:stretch>
            <a:fillRect/>
          </a:stretch>
        </p:blipFill>
        <p:spPr bwMode="auto">
          <a:xfrm>
            <a:off x="2143108" y="4714884"/>
            <a:ext cx="1940278" cy="785818"/>
          </a:xfrm>
          <a:prstGeom prst="rect">
            <a:avLst/>
          </a:prstGeom>
          <a:ln>
            <a:noFill/>
          </a:ln>
          <a:effectLst>
            <a:glow rad="228600">
              <a:schemeClr val="accent3">
                <a:satMod val="175000"/>
                <a:alpha val="40000"/>
              </a:schemeClr>
            </a:glow>
            <a:softEdge rad="112500"/>
          </a:effectLst>
        </p:spPr>
      </p:pic>
      <p:pic>
        <p:nvPicPr>
          <p:cNvPr id="1028" name="Picture 4" descr="http://t2.gstatic.com/images?q=tbn:ANd9GcT1edI9YmwLXXTUUo0POSiu_YG7FuATMBRtclaFS29rcJZKLUhpRVOHTi-Q2g"/>
          <p:cNvPicPr>
            <a:picLocks noChangeAspect="1" noChangeArrowheads="1"/>
          </p:cNvPicPr>
          <p:nvPr/>
        </p:nvPicPr>
        <p:blipFill>
          <a:blip r:embed="rId3" cstate="print">
            <a:clrChange>
              <a:clrFrom>
                <a:srgbClr val="FFFFFF"/>
              </a:clrFrom>
              <a:clrTo>
                <a:srgbClr val="FFFFFF">
                  <a:alpha val="0"/>
                </a:srgbClr>
              </a:clrTo>
            </a:clrChange>
          </a:blip>
          <a:srcRect r="20454"/>
          <a:stretch>
            <a:fillRect/>
          </a:stretch>
        </p:blipFill>
        <p:spPr bwMode="auto">
          <a:xfrm>
            <a:off x="7143768" y="4214818"/>
            <a:ext cx="1214446" cy="1966232"/>
          </a:xfrm>
          <a:prstGeom prst="rect">
            <a:avLst/>
          </a:prstGeom>
          <a:noFill/>
          <a:effectLst>
            <a:glow rad="228600">
              <a:schemeClr val="accent3">
                <a:satMod val="175000"/>
                <a:alpha val="40000"/>
              </a:schemeClr>
            </a:glow>
          </a:effectLst>
        </p:spPr>
      </p:pic>
      <p:sp>
        <p:nvSpPr>
          <p:cNvPr id="9" name="BlokTextu 8"/>
          <p:cNvSpPr txBox="1"/>
          <p:nvPr/>
        </p:nvSpPr>
        <p:spPr>
          <a:xfrm>
            <a:off x="642910" y="4857760"/>
            <a:ext cx="1571636" cy="369332"/>
          </a:xfrm>
          <a:prstGeom prst="rect">
            <a:avLst/>
          </a:prstGeom>
          <a:noFill/>
        </p:spPr>
        <p:txBody>
          <a:bodyPr wrap="square" rtlCol="0">
            <a:spAutoFit/>
          </a:bodyPr>
          <a:lstStyle/>
          <a:p>
            <a:pPr algn="ctr"/>
            <a:r>
              <a:rPr lang="sk-SK" dirty="0" smtClean="0">
                <a:latin typeface="Arial" pitchFamily="34" charset="0"/>
                <a:cs typeface="Arial" pitchFamily="34" charset="0"/>
              </a:rPr>
              <a:t>desktop</a:t>
            </a:r>
            <a:endParaRPr lang="sk-SK" dirty="0">
              <a:latin typeface="Arial" pitchFamily="34" charset="0"/>
              <a:cs typeface="Arial" pitchFamily="34" charset="0"/>
            </a:endParaRPr>
          </a:p>
        </p:txBody>
      </p:sp>
      <p:sp>
        <p:nvSpPr>
          <p:cNvPr id="10" name="BlokTextu 9"/>
          <p:cNvSpPr txBox="1"/>
          <p:nvPr/>
        </p:nvSpPr>
        <p:spPr>
          <a:xfrm>
            <a:off x="5929322" y="4857760"/>
            <a:ext cx="1214446" cy="369332"/>
          </a:xfrm>
          <a:prstGeom prst="rect">
            <a:avLst/>
          </a:prstGeom>
          <a:noFill/>
        </p:spPr>
        <p:txBody>
          <a:bodyPr wrap="square" rtlCol="0">
            <a:spAutoFit/>
          </a:bodyPr>
          <a:lstStyle/>
          <a:p>
            <a:pPr algn="ctr"/>
            <a:r>
              <a:rPr lang="sk-SK" dirty="0" err="1" smtClean="0">
                <a:latin typeface="Arial" pitchFamily="34" charset="0"/>
                <a:cs typeface="Arial" pitchFamily="34" charset="0"/>
              </a:rPr>
              <a:t>tower</a:t>
            </a:r>
            <a:endParaRPr lang="sk-SK" dirty="0">
              <a:latin typeface="Arial" pitchFamily="34" charset="0"/>
              <a:cs typeface="Arial" pitchFamily="34" charset="0"/>
            </a:endParaRPr>
          </a:p>
        </p:txBody>
      </p:sp>
      <p:pic>
        <p:nvPicPr>
          <p:cNvPr id="11" name="Obrázok 10" descr="uvodný obrázok.jpg">
            <a:hlinkClick r:id="rId4" action="ppaction://hlinksldjump"/>
          </p:cNvPr>
          <p:cNvPicPr>
            <a:picLocks noChangeAspect="1"/>
          </p:cNvPicPr>
          <p:nvPr/>
        </p:nvPicPr>
        <p:blipFill>
          <a:blip r:embed="rId5" cstate="print"/>
          <a:stretch>
            <a:fillRect/>
          </a:stretch>
        </p:blipFill>
        <p:spPr>
          <a:xfrm>
            <a:off x="179512" y="188640"/>
            <a:ext cx="731520" cy="502920"/>
          </a:xfrm>
          <a:prstGeom prst="rect">
            <a:avLst/>
          </a:prstGeom>
          <a:noFill/>
          <a:ln>
            <a:noFill/>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 calcmode="lin" valueType="num">
                                      <p:cBhvr>
                                        <p:cTn id="28" dur="500" fill="hold"/>
                                        <p:tgtEl>
                                          <p:spTgt spid="1026"/>
                                        </p:tgtEl>
                                        <p:attrNameLst>
                                          <p:attrName>style.rotation</p:attrName>
                                        </p:attrNameLst>
                                      </p:cBhvr>
                                      <p:tavLst>
                                        <p:tav tm="0">
                                          <p:val>
                                            <p:fltVal val="360"/>
                                          </p:val>
                                        </p:tav>
                                        <p:tav tm="100000">
                                          <p:val>
                                            <p:fltVal val="0"/>
                                          </p:val>
                                        </p:tav>
                                      </p:tavLst>
                                    </p:anim>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p:cTn id="42" dur="500" fill="hold"/>
                                        <p:tgtEl>
                                          <p:spTgt spid="1028"/>
                                        </p:tgtEl>
                                        <p:attrNameLst>
                                          <p:attrName>ppt_w</p:attrName>
                                        </p:attrNameLst>
                                      </p:cBhvr>
                                      <p:tavLst>
                                        <p:tav tm="0">
                                          <p:val>
                                            <p:fltVal val="0"/>
                                          </p:val>
                                        </p:tav>
                                        <p:tav tm="100000">
                                          <p:val>
                                            <p:strVal val="#ppt_w"/>
                                          </p:val>
                                        </p:tav>
                                      </p:tavLst>
                                    </p:anim>
                                    <p:anim calcmode="lin" valueType="num">
                                      <p:cBhvr>
                                        <p:cTn id="43" dur="500" fill="hold"/>
                                        <p:tgtEl>
                                          <p:spTgt spid="1028"/>
                                        </p:tgtEl>
                                        <p:attrNameLst>
                                          <p:attrName>ppt_h</p:attrName>
                                        </p:attrNameLst>
                                      </p:cBhvr>
                                      <p:tavLst>
                                        <p:tav tm="0">
                                          <p:val>
                                            <p:fltVal val="0"/>
                                          </p:val>
                                        </p:tav>
                                        <p:tav tm="100000">
                                          <p:val>
                                            <p:strVal val="#ppt_h"/>
                                          </p:val>
                                        </p:tav>
                                      </p:tavLst>
                                    </p:anim>
                                    <p:anim calcmode="lin" valueType="num">
                                      <p:cBhvr>
                                        <p:cTn id="44" dur="500" fill="hold"/>
                                        <p:tgtEl>
                                          <p:spTgt spid="1028"/>
                                        </p:tgtEl>
                                        <p:attrNameLst>
                                          <p:attrName>style.rotation</p:attrName>
                                        </p:attrNameLst>
                                      </p:cBhvr>
                                      <p:tavLst>
                                        <p:tav tm="0">
                                          <p:val>
                                            <p:fltVal val="360"/>
                                          </p:val>
                                        </p:tav>
                                        <p:tav tm="100000">
                                          <p:val>
                                            <p:fltVal val="0"/>
                                          </p:val>
                                        </p:tav>
                                      </p:tavLst>
                                    </p:anim>
                                    <p:animEffect transition="in" filter="fade">
                                      <p:cBhvr>
                                        <p:cTn id="4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428604"/>
            <a:ext cx="8534400" cy="758952"/>
          </a:xfrm>
        </p:spPr>
        <p:txBody>
          <a:bodyPr>
            <a:noAutofit/>
          </a:bodyPr>
          <a:lstStyle/>
          <a:p>
            <a:r>
              <a:rPr lang="sk-SK" dirty="0" smtClean="0">
                <a:latin typeface="Arial" pitchFamily="34" charset="0"/>
                <a:cs typeface="Arial" pitchFamily="34" charset="0"/>
              </a:rPr>
              <a:t>Základná jednotka</a:t>
            </a:r>
            <a:br>
              <a:rPr lang="sk-SK" dirty="0" smtClean="0">
                <a:latin typeface="Arial" pitchFamily="34" charset="0"/>
                <a:cs typeface="Arial" pitchFamily="34" charset="0"/>
              </a:rPr>
            </a:br>
            <a:r>
              <a:rPr lang="sk-SK" dirty="0" smtClean="0">
                <a:latin typeface="Arial" pitchFamily="34" charset="0"/>
                <a:cs typeface="Arial" pitchFamily="34" charset="0"/>
              </a:rPr>
              <a:t>spredu</a:t>
            </a: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6" name="BlokTextu 5"/>
          <p:cNvSpPr txBox="1"/>
          <p:nvPr/>
        </p:nvSpPr>
        <p:spPr>
          <a:xfrm>
            <a:off x="642910" y="1928802"/>
            <a:ext cx="1714512" cy="646331"/>
          </a:xfrm>
          <a:prstGeom prst="rect">
            <a:avLst/>
          </a:prstGeom>
          <a:noFill/>
        </p:spPr>
        <p:txBody>
          <a:bodyPr wrap="square" rtlCol="0">
            <a:spAutoFit/>
          </a:bodyPr>
          <a:lstStyle/>
          <a:p>
            <a:pPr algn="ctr"/>
            <a:r>
              <a:rPr lang="sk-SK" dirty="0" smtClean="0">
                <a:latin typeface="Arial" pitchFamily="34" charset="0"/>
                <a:cs typeface="Arial" pitchFamily="34" charset="0"/>
              </a:rPr>
              <a:t>CD/DVD mechanika</a:t>
            </a:r>
            <a:endParaRPr lang="sk-SK" dirty="0">
              <a:latin typeface="Arial" pitchFamily="34" charset="0"/>
              <a:cs typeface="Arial" pitchFamily="34" charset="0"/>
            </a:endParaRPr>
          </a:p>
        </p:txBody>
      </p:sp>
      <p:grpSp>
        <p:nvGrpSpPr>
          <p:cNvPr id="10" name="Skupina 9"/>
          <p:cNvGrpSpPr/>
          <p:nvPr/>
        </p:nvGrpSpPr>
        <p:grpSpPr>
          <a:xfrm>
            <a:off x="2892516" y="1500174"/>
            <a:ext cx="3358968" cy="4862507"/>
            <a:chOff x="2892516" y="1500174"/>
            <a:chExt cx="3358968" cy="4862507"/>
          </a:xfrm>
        </p:grpSpPr>
        <p:pic>
          <p:nvPicPr>
            <p:cNvPr id="22530" name="Picture 2" descr="http://image.made-in-china.com/2f0j00JSEtpKUqYToc/Front-Panel-High-Shinny-ATX-Computer-Case.jpg"/>
            <p:cNvPicPr>
              <a:picLocks noChangeAspect="1" noChangeArrowheads="1"/>
            </p:cNvPicPr>
            <p:nvPr/>
          </p:nvPicPr>
          <p:blipFill>
            <a:blip r:embed="rId2" cstate="print"/>
            <a:srcRect/>
            <a:stretch>
              <a:fillRect/>
            </a:stretch>
          </p:blipFill>
          <p:spPr bwMode="auto">
            <a:xfrm>
              <a:off x="2892516" y="1500174"/>
              <a:ext cx="3358968" cy="4862507"/>
            </a:xfrm>
            <a:prstGeom prst="rect">
              <a:avLst/>
            </a:prstGeom>
            <a:noFill/>
          </p:spPr>
        </p:pic>
        <p:pic>
          <p:nvPicPr>
            <p:cNvPr id="22536" name="Picture 8" descr="http://www.bedlive.info/wp-content/uploads/floppy.jpg"/>
            <p:cNvPicPr>
              <a:picLocks noChangeAspect="1" noChangeArrowheads="1"/>
            </p:cNvPicPr>
            <p:nvPr/>
          </p:nvPicPr>
          <p:blipFill>
            <a:blip r:embed="rId3" cstate="print"/>
            <a:srcRect l="7500" t="57500" r="7499" b="22500"/>
            <a:stretch>
              <a:fillRect/>
            </a:stretch>
          </p:blipFill>
          <p:spPr bwMode="auto">
            <a:xfrm>
              <a:off x="4572000" y="3857628"/>
              <a:ext cx="1428760" cy="324718"/>
            </a:xfrm>
            <a:prstGeom prst="rect">
              <a:avLst/>
            </a:prstGeom>
            <a:noFill/>
          </p:spPr>
        </p:pic>
      </p:grpSp>
      <p:sp>
        <p:nvSpPr>
          <p:cNvPr id="11" name="BlokTextu 10"/>
          <p:cNvSpPr txBox="1"/>
          <p:nvPr/>
        </p:nvSpPr>
        <p:spPr>
          <a:xfrm>
            <a:off x="6929454" y="3429000"/>
            <a:ext cx="1428760" cy="646331"/>
          </a:xfrm>
          <a:prstGeom prst="rect">
            <a:avLst/>
          </a:prstGeom>
          <a:noFill/>
        </p:spPr>
        <p:txBody>
          <a:bodyPr wrap="square" rtlCol="0">
            <a:spAutoFit/>
          </a:bodyPr>
          <a:lstStyle/>
          <a:p>
            <a:pPr algn="ctr"/>
            <a:r>
              <a:rPr lang="sk-SK" dirty="0" smtClean="0">
                <a:latin typeface="Arial" pitchFamily="34" charset="0"/>
                <a:cs typeface="Arial" pitchFamily="34" charset="0"/>
              </a:rPr>
              <a:t>Disketová mechanika</a:t>
            </a:r>
            <a:endParaRPr lang="sk-SK" dirty="0">
              <a:latin typeface="Arial" pitchFamily="34" charset="0"/>
              <a:cs typeface="Arial" pitchFamily="34" charset="0"/>
            </a:endParaRPr>
          </a:p>
        </p:txBody>
      </p:sp>
      <p:sp>
        <p:nvSpPr>
          <p:cNvPr id="12" name="BlokTextu 11"/>
          <p:cNvSpPr txBox="1"/>
          <p:nvPr/>
        </p:nvSpPr>
        <p:spPr>
          <a:xfrm>
            <a:off x="785786" y="4143380"/>
            <a:ext cx="1143008" cy="646331"/>
          </a:xfrm>
          <a:prstGeom prst="rect">
            <a:avLst/>
          </a:prstGeom>
          <a:noFill/>
        </p:spPr>
        <p:txBody>
          <a:bodyPr wrap="square" rtlCol="0">
            <a:spAutoFit/>
          </a:bodyPr>
          <a:lstStyle/>
          <a:p>
            <a:pPr algn="ctr"/>
            <a:r>
              <a:rPr lang="sk-SK" dirty="0">
                <a:latin typeface="Arial" pitchFamily="34" charset="0"/>
                <a:cs typeface="Arial" pitchFamily="34" charset="0"/>
              </a:rPr>
              <a:t>t</a:t>
            </a:r>
            <a:r>
              <a:rPr lang="sk-SK" dirty="0" smtClean="0">
                <a:latin typeface="Arial" pitchFamily="34" charset="0"/>
                <a:cs typeface="Arial" pitchFamily="34" charset="0"/>
              </a:rPr>
              <a:t>lačidlo </a:t>
            </a:r>
            <a:r>
              <a:rPr lang="sk-SK" cap="all" dirty="0" err="1" smtClean="0">
                <a:latin typeface="Arial" pitchFamily="34" charset="0"/>
                <a:cs typeface="Arial" pitchFamily="34" charset="0"/>
              </a:rPr>
              <a:t>power</a:t>
            </a:r>
            <a:r>
              <a:rPr lang="sk-SK" cap="all" dirty="0" smtClean="0">
                <a:latin typeface="Arial" pitchFamily="34" charset="0"/>
                <a:cs typeface="Arial" pitchFamily="34" charset="0"/>
              </a:rPr>
              <a:t> </a:t>
            </a:r>
            <a:endParaRPr lang="sk-SK" cap="all" dirty="0">
              <a:latin typeface="Arial" pitchFamily="34" charset="0"/>
              <a:cs typeface="Arial" pitchFamily="34" charset="0"/>
            </a:endParaRPr>
          </a:p>
        </p:txBody>
      </p:sp>
      <p:sp>
        <p:nvSpPr>
          <p:cNvPr id="13" name="BlokTextu 12"/>
          <p:cNvSpPr txBox="1"/>
          <p:nvPr/>
        </p:nvSpPr>
        <p:spPr>
          <a:xfrm>
            <a:off x="785786" y="5286388"/>
            <a:ext cx="1143008" cy="646331"/>
          </a:xfrm>
          <a:prstGeom prst="rect">
            <a:avLst/>
          </a:prstGeom>
          <a:noFill/>
        </p:spPr>
        <p:txBody>
          <a:bodyPr wrap="square" rtlCol="0">
            <a:spAutoFit/>
          </a:bodyPr>
          <a:lstStyle/>
          <a:p>
            <a:pPr algn="ctr"/>
            <a:r>
              <a:rPr lang="sk-SK" dirty="0" smtClean="0">
                <a:latin typeface="Arial" pitchFamily="34" charset="0"/>
                <a:cs typeface="Arial" pitchFamily="34" charset="0"/>
              </a:rPr>
              <a:t>tlačidlo</a:t>
            </a:r>
            <a:br>
              <a:rPr lang="sk-SK" dirty="0" smtClean="0">
                <a:latin typeface="Arial" pitchFamily="34" charset="0"/>
                <a:cs typeface="Arial" pitchFamily="34" charset="0"/>
              </a:rPr>
            </a:br>
            <a:r>
              <a:rPr lang="sk-SK" dirty="0" smtClean="0">
                <a:latin typeface="Arial" pitchFamily="34" charset="0"/>
                <a:cs typeface="Arial" pitchFamily="34" charset="0"/>
              </a:rPr>
              <a:t>RESET</a:t>
            </a:r>
            <a:endParaRPr lang="sk-SK" dirty="0">
              <a:latin typeface="Arial" pitchFamily="34" charset="0"/>
              <a:cs typeface="Arial" pitchFamily="34" charset="0"/>
            </a:endParaRPr>
          </a:p>
        </p:txBody>
      </p:sp>
      <p:sp>
        <p:nvSpPr>
          <p:cNvPr id="14" name="BlokTextu 13"/>
          <p:cNvSpPr txBox="1"/>
          <p:nvPr/>
        </p:nvSpPr>
        <p:spPr>
          <a:xfrm>
            <a:off x="6858016" y="5214950"/>
            <a:ext cx="1643074" cy="646331"/>
          </a:xfrm>
          <a:prstGeom prst="rect">
            <a:avLst/>
          </a:prstGeom>
          <a:noFill/>
        </p:spPr>
        <p:txBody>
          <a:bodyPr wrap="square" rtlCol="0">
            <a:spAutoFit/>
          </a:bodyPr>
          <a:lstStyle/>
          <a:p>
            <a:pPr algn="ctr"/>
            <a:r>
              <a:rPr lang="sk-SK" dirty="0" smtClean="0">
                <a:latin typeface="Arial" pitchFamily="34" charset="0"/>
                <a:cs typeface="Arial" pitchFamily="34" charset="0"/>
              </a:rPr>
              <a:t>Kontrolka HARDDISKU</a:t>
            </a:r>
            <a:endParaRPr lang="sk-SK" dirty="0">
              <a:latin typeface="Arial" pitchFamily="34" charset="0"/>
              <a:cs typeface="Arial" pitchFamily="34" charset="0"/>
            </a:endParaRPr>
          </a:p>
        </p:txBody>
      </p:sp>
      <p:cxnSp>
        <p:nvCxnSpPr>
          <p:cNvPr id="16" name="Rovná spojovacia šípka 15"/>
          <p:cNvCxnSpPr/>
          <p:nvPr/>
        </p:nvCxnSpPr>
        <p:spPr>
          <a:xfrm flipV="1">
            <a:off x="2214546" y="1928802"/>
            <a:ext cx="2714644" cy="21431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a:off x="1857356" y="4286256"/>
            <a:ext cx="3214710" cy="57150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flipV="1">
            <a:off x="5286380" y="3714752"/>
            <a:ext cx="1714512" cy="285752"/>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BlokTextu 24"/>
          <p:cNvSpPr txBox="1"/>
          <p:nvPr/>
        </p:nvSpPr>
        <p:spPr>
          <a:xfrm>
            <a:off x="571472" y="3071810"/>
            <a:ext cx="1571636" cy="646331"/>
          </a:xfrm>
          <a:prstGeom prst="rect">
            <a:avLst/>
          </a:prstGeom>
          <a:noFill/>
        </p:spPr>
        <p:txBody>
          <a:bodyPr wrap="square" rtlCol="0">
            <a:spAutoFit/>
          </a:bodyPr>
          <a:lstStyle/>
          <a:p>
            <a:pPr algn="ctr"/>
            <a:r>
              <a:rPr lang="sk-SK" dirty="0" smtClean="0">
                <a:latin typeface="Arial" pitchFamily="34" charset="0"/>
                <a:cs typeface="Arial" pitchFamily="34" charset="0"/>
              </a:rPr>
              <a:t>USB konektory</a:t>
            </a:r>
            <a:endParaRPr lang="sk-SK" dirty="0">
              <a:latin typeface="Arial" pitchFamily="34" charset="0"/>
              <a:cs typeface="Arial" pitchFamily="34" charset="0"/>
            </a:endParaRPr>
          </a:p>
        </p:txBody>
      </p:sp>
      <p:cxnSp>
        <p:nvCxnSpPr>
          <p:cNvPr id="26" name="Rovná spojovacia šípka 25"/>
          <p:cNvCxnSpPr/>
          <p:nvPr/>
        </p:nvCxnSpPr>
        <p:spPr>
          <a:xfrm>
            <a:off x="2000232" y="3643314"/>
            <a:ext cx="2857520" cy="642942"/>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a:off x="1857356" y="5572140"/>
            <a:ext cx="3357586" cy="21431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Rovná spojovacia šípka 33"/>
          <p:cNvCxnSpPr/>
          <p:nvPr/>
        </p:nvCxnSpPr>
        <p:spPr>
          <a:xfrm>
            <a:off x="5286380" y="4286256"/>
            <a:ext cx="1785950" cy="500066"/>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6" name="BlokTextu 35"/>
          <p:cNvSpPr txBox="1"/>
          <p:nvPr/>
        </p:nvSpPr>
        <p:spPr>
          <a:xfrm>
            <a:off x="6929454" y="4357694"/>
            <a:ext cx="1428760" cy="646331"/>
          </a:xfrm>
          <a:prstGeom prst="rect">
            <a:avLst/>
          </a:prstGeom>
          <a:noFill/>
        </p:spPr>
        <p:txBody>
          <a:bodyPr wrap="square" rtlCol="0">
            <a:spAutoFit/>
          </a:bodyPr>
          <a:lstStyle/>
          <a:p>
            <a:pPr algn="ctr"/>
            <a:r>
              <a:rPr lang="sk-SK" dirty="0" smtClean="0">
                <a:latin typeface="Arial" pitchFamily="34" charset="0"/>
                <a:cs typeface="Arial" pitchFamily="34" charset="0"/>
              </a:rPr>
              <a:t>Audio konektor</a:t>
            </a:r>
            <a:endParaRPr lang="sk-SK" dirty="0">
              <a:latin typeface="Arial" pitchFamily="34" charset="0"/>
              <a:cs typeface="Arial" pitchFamily="34" charset="0"/>
            </a:endParaRPr>
          </a:p>
        </p:txBody>
      </p:sp>
      <p:cxnSp>
        <p:nvCxnSpPr>
          <p:cNvPr id="37" name="Rovná spojovacia šípka 36"/>
          <p:cNvCxnSpPr/>
          <p:nvPr/>
        </p:nvCxnSpPr>
        <p:spPr>
          <a:xfrm flipV="1">
            <a:off x="5357818" y="5500702"/>
            <a:ext cx="1643074" cy="71438"/>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 calcmode="lin" valueType="num">
                                      <p:cBhvr>
                                        <p:cTn id="45" dur="500" fill="hold"/>
                                        <p:tgtEl>
                                          <p:spTgt spid="26"/>
                                        </p:tgtEl>
                                        <p:attrNameLst>
                                          <p:attrName>style.rotation</p:attrName>
                                        </p:attrNameLst>
                                      </p:cBhvr>
                                      <p:tavLst>
                                        <p:tav tm="0">
                                          <p:val>
                                            <p:fltVal val="360"/>
                                          </p:val>
                                        </p:tav>
                                        <p:tav tm="100000">
                                          <p:val>
                                            <p:fltVal val="0"/>
                                          </p:val>
                                        </p:tav>
                                      </p:tavLst>
                                    </p:anim>
                                    <p:animEffect transition="in" filter="fade">
                                      <p:cBhvr>
                                        <p:cTn id="46" dur="500"/>
                                        <p:tgtEl>
                                          <p:spTgt spid="26"/>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 calcmode="lin" valueType="num">
                                      <p:cBhvr>
                                        <p:cTn id="51" dur="500" fill="hold"/>
                                        <p:tgtEl>
                                          <p:spTgt spid="25"/>
                                        </p:tgtEl>
                                        <p:attrNameLst>
                                          <p:attrName>style.rotation</p:attrName>
                                        </p:attrNameLst>
                                      </p:cBhvr>
                                      <p:tavLst>
                                        <p:tav tm="0">
                                          <p:val>
                                            <p:fltVal val="360"/>
                                          </p:val>
                                        </p:tav>
                                        <p:tav tm="100000">
                                          <p:val>
                                            <p:fltVal val="0"/>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 calcmode="lin" valueType="num">
                                      <p:cBhvr>
                                        <p:cTn id="59" dur="500" fill="hold"/>
                                        <p:tgtEl>
                                          <p:spTgt spid="36"/>
                                        </p:tgtEl>
                                        <p:attrNameLst>
                                          <p:attrName>style.rotation</p:attrName>
                                        </p:attrNameLst>
                                      </p:cBhvr>
                                      <p:tavLst>
                                        <p:tav tm="0">
                                          <p:val>
                                            <p:fltVal val="360"/>
                                          </p:val>
                                        </p:tav>
                                        <p:tav tm="100000">
                                          <p:val>
                                            <p:fltVal val="0"/>
                                          </p:val>
                                        </p:tav>
                                      </p:tavLst>
                                    </p:anim>
                                    <p:animEffect transition="in" filter="fade">
                                      <p:cBhvr>
                                        <p:cTn id="60" dur="500"/>
                                        <p:tgtEl>
                                          <p:spTgt spid="36"/>
                                        </p:tgtEl>
                                      </p:cBhvr>
                                    </p:animEffect>
                                  </p:childTnLst>
                                </p:cTn>
                              </p:par>
                              <p:par>
                                <p:cTn id="61" presetID="49" presetClass="entr" presetSubtype="0" decel="10000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 calcmode="lin" valueType="num">
                                      <p:cBhvr>
                                        <p:cTn id="65" dur="500" fill="hold"/>
                                        <p:tgtEl>
                                          <p:spTgt spid="34"/>
                                        </p:tgtEl>
                                        <p:attrNameLst>
                                          <p:attrName>style.rotation</p:attrName>
                                        </p:attrNameLst>
                                      </p:cBhvr>
                                      <p:tavLst>
                                        <p:tav tm="0">
                                          <p:val>
                                            <p:fltVal val="360"/>
                                          </p:val>
                                        </p:tav>
                                        <p:tav tm="100000">
                                          <p:val>
                                            <p:fltVal val="0"/>
                                          </p:val>
                                        </p:tav>
                                      </p:tavLst>
                                    </p:anim>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360"/>
                                          </p:val>
                                        </p:tav>
                                        <p:tav tm="100000">
                                          <p:val>
                                            <p:fltVal val="0"/>
                                          </p:val>
                                        </p:tav>
                                      </p:tavLst>
                                    </p:anim>
                                    <p:animEffect transition="in" filter="fade">
                                      <p:cBhvr>
                                        <p:cTn id="74" dur="500"/>
                                        <p:tgtEl>
                                          <p:spTgt spid="17"/>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fill="hold"/>
                                        <p:tgtEl>
                                          <p:spTgt spid="12"/>
                                        </p:tgtEl>
                                        <p:attrNameLst>
                                          <p:attrName>ppt_w</p:attrName>
                                        </p:attrNameLst>
                                      </p:cBhvr>
                                      <p:tavLst>
                                        <p:tav tm="0">
                                          <p:val>
                                            <p:fltVal val="0"/>
                                          </p:val>
                                        </p:tav>
                                        <p:tav tm="100000">
                                          <p:val>
                                            <p:strVal val="#ppt_w"/>
                                          </p:val>
                                        </p:tav>
                                      </p:tavLst>
                                    </p:anim>
                                    <p:anim calcmode="lin" valueType="num">
                                      <p:cBhvr>
                                        <p:cTn id="78" dur="500" fill="hold"/>
                                        <p:tgtEl>
                                          <p:spTgt spid="12"/>
                                        </p:tgtEl>
                                        <p:attrNameLst>
                                          <p:attrName>ppt_h</p:attrName>
                                        </p:attrNameLst>
                                      </p:cBhvr>
                                      <p:tavLst>
                                        <p:tav tm="0">
                                          <p:val>
                                            <p:fltVal val="0"/>
                                          </p:val>
                                        </p:tav>
                                        <p:tav tm="100000">
                                          <p:val>
                                            <p:strVal val="#ppt_h"/>
                                          </p:val>
                                        </p:tav>
                                      </p:tavLst>
                                    </p:anim>
                                    <p:anim calcmode="lin" valueType="num">
                                      <p:cBhvr>
                                        <p:cTn id="79" dur="500" fill="hold"/>
                                        <p:tgtEl>
                                          <p:spTgt spid="12"/>
                                        </p:tgtEl>
                                        <p:attrNameLst>
                                          <p:attrName>style.rotation</p:attrName>
                                        </p:attrNameLst>
                                      </p:cBhvr>
                                      <p:tavLst>
                                        <p:tav tm="0">
                                          <p:val>
                                            <p:fltVal val="360"/>
                                          </p:val>
                                        </p:tav>
                                        <p:tav tm="100000">
                                          <p:val>
                                            <p:fltVal val="0"/>
                                          </p:val>
                                        </p:tav>
                                      </p:tavLst>
                                    </p:anim>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 calcmode="lin" valueType="num">
                                      <p:cBhvr>
                                        <p:cTn id="87" dur="500" fill="hold"/>
                                        <p:tgtEl>
                                          <p:spTgt spid="14"/>
                                        </p:tgtEl>
                                        <p:attrNameLst>
                                          <p:attrName>style.rotation</p:attrName>
                                        </p:attrNameLst>
                                      </p:cBhvr>
                                      <p:tavLst>
                                        <p:tav tm="0">
                                          <p:val>
                                            <p:fltVal val="360"/>
                                          </p:val>
                                        </p:tav>
                                        <p:tav tm="100000">
                                          <p:val>
                                            <p:fltVal val="0"/>
                                          </p:val>
                                        </p:tav>
                                      </p:tavLst>
                                    </p:anim>
                                    <p:animEffect transition="in" filter="fade">
                                      <p:cBhvr>
                                        <p:cTn id="88" dur="500"/>
                                        <p:tgtEl>
                                          <p:spTgt spid="14"/>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 calcmode="lin" valueType="num">
                                      <p:cBhvr>
                                        <p:cTn id="93" dur="500" fill="hold"/>
                                        <p:tgtEl>
                                          <p:spTgt spid="37"/>
                                        </p:tgtEl>
                                        <p:attrNameLst>
                                          <p:attrName>style.rotation</p:attrName>
                                        </p:attrNameLst>
                                      </p:cBhvr>
                                      <p:tavLst>
                                        <p:tav tm="0">
                                          <p:val>
                                            <p:fltVal val="360"/>
                                          </p:val>
                                        </p:tav>
                                        <p:tav tm="100000">
                                          <p:val>
                                            <p:fltVal val="0"/>
                                          </p:val>
                                        </p:tav>
                                      </p:tavLst>
                                    </p:anim>
                                    <p:animEffect transition="in" filter="fade">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 calcmode="lin" valueType="num">
                                      <p:cBhvr>
                                        <p:cTn id="101" dur="500" fill="hold"/>
                                        <p:tgtEl>
                                          <p:spTgt spid="29"/>
                                        </p:tgtEl>
                                        <p:attrNameLst>
                                          <p:attrName>style.rotation</p:attrName>
                                        </p:attrNameLst>
                                      </p:cBhvr>
                                      <p:tavLst>
                                        <p:tav tm="0">
                                          <p:val>
                                            <p:fltVal val="360"/>
                                          </p:val>
                                        </p:tav>
                                        <p:tav tm="100000">
                                          <p:val>
                                            <p:fltVal val="0"/>
                                          </p:val>
                                        </p:tav>
                                      </p:tavLst>
                                    </p:anim>
                                    <p:animEffect transition="in" filter="fade">
                                      <p:cBhvr>
                                        <p:cTn id="102" dur="500"/>
                                        <p:tgtEl>
                                          <p:spTgt spid="29"/>
                                        </p:tgtEl>
                                      </p:cBhvr>
                                    </p:animEffect>
                                  </p:childTnLst>
                                </p:cTn>
                              </p:par>
                              <p:par>
                                <p:cTn id="103" presetID="49" presetClass="entr" presetSubtype="0" decel="100000" fill="hold" grpId="0" nodeType="with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 calcmode="lin" valueType="num">
                                      <p:cBhvr>
                                        <p:cTn id="107" dur="500" fill="hold"/>
                                        <p:tgtEl>
                                          <p:spTgt spid="13"/>
                                        </p:tgtEl>
                                        <p:attrNameLst>
                                          <p:attrName>style.rotation</p:attrName>
                                        </p:attrNameLst>
                                      </p:cBhvr>
                                      <p:tavLst>
                                        <p:tav tm="0">
                                          <p:val>
                                            <p:fltVal val="360"/>
                                          </p:val>
                                        </p:tav>
                                        <p:tav tm="100000">
                                          <p:val>
                                            <p:fltVal val="0"/>
                                          </p:val>
                                        </p:tav>
                                      </p:tavLst>
                                    </p:anim>
                                    <p:animEffect transition="in" filter="fade">
                                      <p:cBhvr>
                                        <p:cTn id="10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2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428604"/>
            <a:ext cx="8534400" cy="758952"/>
          </a:xfrm>
        </p:spPr>
        <p:txBody>
          <a:bodyPr>
            <a:noAutofit/>
          </a:bodyPr>
          <a:lstStyle/>
          <a:p>
            <a:r>
              <a:rPr lang="sk-SK" dirty="0" smtClean="0">
                <a:latin typeface="Arial" pitchFamily="34" charset="0"/>
                <a:cs typeface="Arial" pitchFamily="34" charset="0"/>
              </a:rPr>
              <a:t>Základná jednotka</a:t>
            </a:r>
            <a:br>
              <a:rPr lang="sk-SK" dirty="0" smtClean="0">
                <a:latin typeface="Arial" pitchFamily="34" charset="0"/>
                <a:cs typeface="Arial" pitchFamily="34" charset="0"/>
              </a:rPr>
            </a:br>
            <a:r>
              <a:rPr lang="sk-SK" dirty="0" smtClean="0">
                <a:latin typeface="Arial" pitchFamily="34" charset="0"/>
                <a:cs typeface="Arial" pitchFamily="34" charset="0"/>
              </a:rPr>
              <a:t>zozadu</a:t>
            </a:r>
          </a:p>
        </p:txBody>
      </p:sp>
      <p:sp>
        <p:nvSpPr>
          <p:cNvPr id="3" name="Zástupný symbol dátumu 2"/>
          <p:cNvSpPr>
            <a:spLocks noGrp="1"/>
          </p:cNvSpPr>
          <p:nvPr>
            <p:ph type="dt" sz="half" idx="10"/>
          </p:nvPr>
        </p:nvSpPr>
        <p:spPr/>
        <p:txBody>
          <a:bodyPr/>
          <a:lstStyle/>
          <a:p>
            <a:r>
              <a:rPr lang="sk-SK" smtClean="0"/>
              <a:t>6.4.2012</a:t>
            </a:r>
            <a:endParaRPr lang="sk-SK"/>
          </a:p>
        </p:txBody>
      </p:sp>
      <p:sp>
        <p:nvSpPr>
          <p:cNvPr id="8" name="BlokTextu 7"/>
          <p:cNvSpPr txBox="1"/>
          <p:nvPr/>
        </p:nvSpPr>
        <p:spPr>
          <a:xfrm>
            <a:off x="6572264" y="3000372"/>
            <a:ext cx="1428760" cy="369332"/>
          </a:xfrm>
          <a:prstGeom prst="rect">
            <a:avLst/>
          </a:prstGeom>
          <a:noFill/>
        </p:spPr>
        <p:txBody>
          <a:bodyPr wrap="square" rtlCol="0">
            <a:spAutoFit/>
          </a:bodyPr>
          <a:lstStyle/>
          <a:p>
            <a:endParaRPr lang="sk-SK" dirty="0"/>
          </a:p>
        </p:txBody>
      </p:sp>
      <p:sp>
        <p:nvSpPr>
          <p:cNvPr id="43" name="BlokTextu 42"/>
          <p:cNvSpPr txBox="1"/>
          <p:nvPr/>
        </p:nvSpPr>
        <p:spPr>
          <a:xfrm>
            <a:off x="6429388" y="3786190"/>
            <a:ext cx="1857388" cy="646331"/>
          </a:xfrm>
          <a:prstGeom prst="rect">
            <a:avLst/>
          </a:prstGeom>
          <a:noFill/>
        </p:spPr>
        <p:txBody>
          <a:bodyPr wrap="square" rtlCol="0">
            <a:spAutoFit/>
          </a:bodyPr>
          <a:lstStyle/>
          <a:p>
            <a:pPr algn="ctr"/>
            <a:r>
              <a:rPr lang="sk-SK" dirty="0" smtClean="0">
                <a:latin typeface="Arial" pitchFamily="34" charset="0"/>
                <a:cs typeface="Arial" pitchFamily="34" charset="0"/>
              </a:rPr>
              <a:t>Paralelný a sériové porty</a:t>
            </a:r>
            <a:endParaRPr lang="sk-SK" dirty="0">
              <a:latin typeface="Arial" pitchFamily="34" charset="0"/>
              <a:cs typeface="Arial" pitchFamily="34" charset="0"/>
            </a:endParaRPr>
          </a:p>
        </p:txBody>
      </p:sp>
      <p:sp>
        <p:nvSpPr>
          <p:cNvPr id="37" name="BlokTextu 36"/>
          <p:cNvSpPr txBox="1"/>
          <p:nvPr/>
        </p:nvSpPr>
        <p:spPr>
          <a:xfrm>
            <a:off x="6500826" y="4643446"/>
            <a:ext cx="1643074" cy="369332"/>
          </a:xfrm>
          <a:prstGeom prst="rect">
            <a:avLst/>
          </a:prstGeom>
          <a:noFill/>
        </p:spPr>
        <p:txBody>
          <a:bodyPr wrap="square" rtlCol="0">
            <a:spAutoFit/>
          </a:bodyPr>
          <a:lstStyle/>
          <a:p>
            <a:pPr algn="ctr"/>
            <a:r>
              <a:rPr lang="sk-SK" dirty="0" smtClean="0">
                <a:latin typeface="Arial" pitchFamily="34" charset="0"/>
                <a:cs typeface="Arial" pitchFamily="34" charset="0"/>
              </a:rPr>
              <a:t>Audio </a:t>
            </a:r>
            <a:r>
              <a:rPr lang="sk-SK" dirty="0" err="1" smtClean="0">
                <a:latin typeface="Arial" pitchFamily="34" charset="0"/>
                <a:cs typeface="Arial" pitchFamily="34" charset="0"/>
              </a:rPr>
              <a:t>jack</a:t>
            </a:r>
            <a:endParaRPr lang="sk-SK" dirty="0">
              <a:latin typeface="Arial" pitchFamily="34" charset="0"/>
              <a:cs typeface="Arial" pitchFamily="34" charset="0"/>
            </a:endParaRPr>
          </a:p>
        </p:txBody>
      </p:sp>
      <p:sp>
        <p:nvSpPr>
          <p:cNvPr id="6" name="BlokTextu 5"/>
          <p:cNvSpPr txBox="1"/>
          <p:nvPr/>
        </p:nvSpPr>
        <p:spPr>
          <a:xfrm>
            <a:off x="571472" y="1785926"/>
            <a:ext cx="1785950" cy="369332"/>
          </a:xfrm>
          <a:prstGeom prst="rect">
            <a:avLst/>
          </a:prstGeom>
          <a:noFill/>
        </p:spPr>
        <p:txBody>
          <a:bodyPr wrap="square" rtlCol="0">
            <a:spAutoFit/>
          </a:bodyPr>
          <a:lstStyle/>
          <a:p>
            <a:pPr algn="ctr"/>
            <a:r>
              <a:rPr lang="sk-SK" dirty="0" smtClean="0">
                <a:latin typeface="Arial" pitchFamily="34" charset="0"/>
                <a:cs typeface="Arial" pitchFamily="34" charset="0"/>
              </a:rPr>
              <a:t>Elektrický kábel</a:t>
            </a:r>
            <a:endParaRPr lang="sk-SK" dirty="0">
              <a:latin typeface="Arial" pitchFamily="34" charset="0"/>
              <a:cs typeface="Arial" pitchFamily="34" charset="0"/>
            </a:endParaRPr>
          </a:p>
        </p:txBody>
      </p:sp>
      <p:sp>
        <p:nvSpPr>
          <p:cNvPr id="7" name="BlokTextu 6"/>
          <p:cNvSpPr txBox="1"/>
          <p:nvPr/>
        </p:nvSpPr>
        <p:spPr>
          <a:xfrm>
            <a:off x="357158" y="2786058"/>
            <a:ext cx="2143140" cy="646331"/>
          </a:xfrm>
          <a:prstGeom prst="rect">
            <a:avLst/>
          </a:prstGeom>
          <a:noFill/>
        </p:spPr>
        <p:txBody>
          <a:bodyPr wrap="square" rtlCol="0">
            <a:spAutoFit/>
          </a:bodyPr>
          <a:lstStyle/>
          <a:p>
            <a:pPr algn="ctr"/>
            <a:r>
              <a:rPr lang="sk-SK" dirty="0" smtClean="0">
                <a:latin typeface="Arial" pitchFamily="34" charset="0"/>
                <a:cs typeface="Arial" pitchFamily="34" charset="0"/>
              </a:rPr>
              <a:t>PS/2 port</a:t>
            </a:r>
          </a:p>
          <a:p>
            <a:pPr algn="ctr"/>
            <a:r>
              <a:rPr lang="sk-SK" dirty="0" smtClean="0">
                <a:latin typeface="Arial" pitchFamily="34" charset="0"/>
                <a:cs typeface="Arial" pitchFamily="34" charset="0"/>
              </a:rPr>
              <a:t>Klávesnice </a:t>
            </a:r>
          </a:p>
        </p:txBody>
      </p:sp>
      <p:sp>
        <p:nvSpPr>
          <p:cNvPr id="9" name="BlokTextu 8"/>
          <p:cNvSpPr txBox="1"/>
          <p:nvPr/>
        </p:nvSpPr>
        <p:spPr>
          <a:xfrm>
            <a:off x="6429388" y="1643050"/>
            <a:ext cx="1500198" cy="646331"/>
          </a:xfrm>
          <a:prstGeom prst="rect">
            <a:avLst/>
          </a:prstGeom>
          <a:noFill/>
        </p:spPr>
        <p:txBody>
          <a:bodyPr wrap="square" rtlCol="0">
            <a:spAutoFit/>
          </a:bodyPr>
          <a:lstStyle/>
          <a:p>
            <a:pPr algn="ctr"/>
            <a:r>
              <a:rPr lang="sk-SK" dirty="0" smtClean="0">
                <a:latin typeface="Arial" pitchFamily="34" charset="0"/>
                <a:cs typeface="Arial" pitchFamily="34" charset="0"/>
              </a:rPr>
              <a:t>PS/2 port myši</a:t>
            </a:r>
            <a:endParaRPr lang="sk-SK" dirty="0">
              <a:latin typeface="Arial" pitchFamily="34" charset="0"/>
              <a:cs typeface="Arial" pitchFamily="34" charset="0"/>
            </a:endParaRPr>
          </a:p>
        </p:txBody>
      </p:sp>
      <p:sp>
        <p:nvSpPr>
          <p:cNvPr id="10" name="BlokTextu 9"/>
          <p:cNvSpPr txBox="1"/>
          <p:nvPr/>
        </p:nvSpPr>
        <p:spPr>
          <a:xfrm>
            <a:off x="714348" y="3857628"/>
            <a:ext cx="1571636" cy="369332"/>
          </a:xfrm>
          <a:prstGeom prst="rect">
            <a:avLst/>
          </a:prstGeom>
          <a:noFill/>
        </p:spPr>
        <p:txBody>
          <a:bodyPr wrap="square" rtlCol="0">
            <a:spAutoFit/>
          </a:bodyPr>
          <a:lstStyle/>
          <a:p>
            <a:pPr algn="ctr"/>
            <a:r>
              <a:rPr lang="sk-SK" dirty="0" smtClean="0">
                <a:latin typeface="Arial" pitchFamily="34" charset="0"/>
                <a:cs typeface="Arial" pitchFamily="34" charset="0"/>
              </a:rPr>
              <a:t>USB porty</a:t>
            </a:r>
            <a:endParaRPr lang="sk-SK" dirty="0">
              <a:latin typeface="Arial" pitchFamily="34" charset="0"/>
              <a:cs typeface="Arial" pitchFamily="34" charset="0"/>
            </a:endParaRPr>
          </a:p>
        </p:txBody>
      </p:sp>
      <p:sp>
        <p:nvSpPr>
          <p:cNvPr id="11" name="BlokTextu 10"/>
          <p:cNvSpPr txBox="1"/>
          <p:nvPr/>
        </p:nvSpPr>
        <p:spPr>
          <a:xfrm>
            <a:off x="6357950" y="2428868"/>
            <a:ext cx="1643074" cy="1200329"/>
          </a:xfrm>
          <a:prstGeom prst="rect">
            <a:avLst/>
          </a:prstGeom>
          <a:noFill/>
        </p:spPr>
        <p:txBody>
          <a:bodyPr wrap="square" rtlCol="0">
            <a:spAutoFit/>
          </a:bodyPr>
          <a:lstStyle/>
          <a:p>
            <a:pPr algn="ctr"/>
            <a:r>
              <a:rPr lang="sk-SK" dirty="0" smtClean="0">
                <a:latin typeface="Arial" pitchFamily="34" charset="0"/>
                <a:cs typeface="Arial" pitchFamily="34" charset="0"/>
              </a:rPr>
              <a:t>Konektor RJ45 - sieťový konektor</a:t>
            </a:r>
            <a:endParaRPr lang="sk-SK" dirty="0">
              <a:latin typeface="Arial" pitchFamily="34" charset="0"/>
              <a:cs typeface="Arial" pitchFamily="34" charset="0"/>
            </a:endParaRPr>
          </a:p>
        </p:txBody>
      </p:sp>
      <p:sp>
        <p:nvSpPr>
          <p:cNvPr id="12" name="BlokTextu 11"/>
          <p:cNvSpPr txBox="1"/>
          <p:nvPr/>
        </p:nvSpPr>
        <p:spPr>
          <a:xfrm>
            <a:off x="6643702" y="5286388"/>
            <a:ext cx="1357322" cy="646331"/>
          </a:xfrm>
          <a:prstGeom prst="rect">
            <a:avLst/>
          </a:prstGeom>
          <a:noFill/>
        </p:spPr>
        <p:txBody>
          <a:bodyPr wrap="square" rtlCol="0">
            <a:spAutoFit/>
          </a:bodyPr>
          <a:lstStyle/>
          <a:p>
            <a:pPr algn="ctr"/>
            <a:r>
              <a:rPr lang="sk-SK" dirty="0" smtClean="0">
                <a:latin typeface="Arial" pitchFamily="34" charset="0"/>
                <a:cs typeface="Arial" pitchFamily="34" charset="0"/>
              </a:rPr>
              <a:t>VGA konektor</a:t>
            </a:r>
            <a:endParaRPr lang="sk-SK" dirty="0">
              <a:latin typeface="Arial" pitchFamily="34" charset="0"/>
              <a:cs typeface="Arial" pitchFamily="34" charset="0"/>
            </a:endParaRPr>
          </a:p>
        </p:txBody>
      </p:sp>
      <p:sp>
        <p:nvSpPr>
          <p:cNvPr id="13" name="BlokTextu 12"/>
          <p:cNvSpPr txBox="1"/>
          <p:nvPr/>
        </p:nvSpPr>
        <p:spPr>
          <a:xfrm>
            <a:off x="928662" y="4714884"/>
            <a:ext cx="1214446" cy="646331"/>
          </a:xfrm>
          <a:prstGeom prst="rect">
            <a:avLst/>
          </a:prstGeom>
          <a:noFill/>
        </p:spPr>
        <p:txBody>
          <a:bodyPr wrap="square" rtlCol="0">
            <a:spAutoFit/>
          </a:bodyPr>
          <a:lstStyle/>
          <a:p>
            <a:pPr algn="ctr"/>
            <a:r>
              <a:rPr lang="sk-SK" dirty="0" smtClean="0">
                <a:latin typeface="Arial" pitchFamily="34" charset="0"/>
                <a:cs typeface="Arial" pitchFamily="34" charset="0"/>
              </a:rPr>
              <a:t>DVI konektor</a:t>
            </a:r>
            <a:endParaRPr lang="sk-SK" dirty="0">
              <a:latin typeface="Arial" pitchFamily="34" charset="0"/>
              <a:cs typeface="Arial" pitchFamily="34" charset="0"/>
            </a:endParaRPr>
          </a:p>
        </p:txBody>
      </p:sp>
      <p:sp>
        <p:nvSpPr>
          <p:cNvPr id="14" name="BlokTextu 13"/>
          <p:cNvSpPr txBox="1"/>
          <p:nvPr/>
        </p:nvSpPr>
        <p:spPr>
          <a:xfrm>
            <a:off x="785786" y="5572140"/>
            <a:ext cx="1428760" cy="646331"/>
          </a:xfrm>
          <a:prstGeom prst="rect">
            <a:avLst/>
          </a:prstGeom>
          <a:noFill/>
        </p:spPr>
        <p:txBody>
          <a:bodyPr wrap="square" rtlCol="0">
            <a:spAutoFit/>
          </a:bodyPr>
          <a:lstStyle/>
          <a:p>
            <a:pPr algn="ctr"/>
            <a:r>
              <a:rPr lang="sk-SK" dirty="0" smtClean="0">
                <a:latin typeface="Arial" pitchFamily="34" charset="0"/>
                <a:cs typeface="Arial" pitchFamily="34" charset="0"/>
              </a:rPr>
              <a:t>HDMI konektor</a:t>
            </a:r>
            <a:endParaRPr lang="sk-SK" dirty="0">
              <a:latin typeface="Arial" pitchFamily="34" charset="0"/>
              <a:cs typeface="Arial" pitchFamily="34" charset="0"/>
            </a:endParaRPr>
          </a:p>
        </p:txBody>
      </p:sp>
      <p:grpSp>
        <p:nvGrpSpPr>
          <p:cNvPr id="30" name="Skupina 29"/>
          <p:cNvGrpSpPr/>
          <p:nvPr/>
        </p:nvGrpSpPr>
        <p:grpSpPr>
          <a:xfrm>
            <a:off x="3500430" y="1571612"/>
            <a:ext cx="2143140" cy="4500594"/>
            <a:chOff x="3500430" y="1571612"/>
            <a:chExt cx="2143140" cy="4500594"/>
          </a:xfrm>
        </p:grpSpPr>
        <p:pic>
          <p:nvPicPr>
            <p:cNvPr id="23554" name="Picture 2" descr="http://computershopper.com/var/ezwebin_site/storage/images/media/images/lenovo-ideacentre-k330-backside/744658-1-eng-US/lenovo-ideacentre-k330-backside_maxwidth.jpg"/>
            <p:cNvPicPr>
              <a:picLocks noChangeAspect="1" noChangeArrowheads="1"/>
            </p:cNvPicPr>
            <p:nvPr/>
          </p:nvPicPr>
          <p:blipFill>
            <a:blip r:embed="rId3" cstate="print"/>
            <a:srcRect l="10496" t="3015" r="10787" b="2009"/>
            <a:stretch>
              <a:fillRect/>
            </a:stretch>
          </p:blipFill>
          <p:spPr bwMode="auto">
            <a:xfrm>
              <a:off x="3500430" y="1571612"/>
              <a:ext cx="2143140" cy="4500594"/>
            </a:xfrm>
            <a:prstGeom prst="rect">
              <a:avLst/>
            </a:prstGeom>
            <a:noFill/>
          </p:spPr>
        </p:pic>
        <p:pic>
          <p:nvPicPr>
            <p:cNvPr id="23556" name="Picture 4" descr="http://1.bp.blogspot.com/_MRmLBAR_z6I/Sv_LAIQTxZI/AAAAAAAAAD0/B-xdFCq_tBk/s320/port+serial+WP.gif"/>
            <p:cNvPicPr>
              <a:picLocks noChangeAspect="1" noChangeArrowheads="1"/>
            </p:cNvPicPr>
            <p:nvPr/>
          </p:nvPicPr>
          <p:blipFill>
            <a:blip r:embed="rId4" cstate="print"/>
            <a:srcRect l="2351" t="23585" r="3604" b="29245"/>
            <a:stretch>
              <a:fillRect/>
            </a:stretch>
          </p:blipFill>
          <p:spPr bwMode="auto">
            <a:xfrm>
              <a:off x="4429124" y="4286256"/>
              <a:ext cx="928694" cy="464347"/>
            </a:xfrm>
            <a:prstGeom prst="rect">
              <a:avLst/>
            </a:prstGeom>
            <a:noFill/>
          </p:spPr>
        </p:pic>
      </p:grpSp>
      <p:cxnSp>
        <p:nvCxnSpPr>
          <p:cNvPr id="16" name="Rovná spojovacia šípka 15"/>
          <p:cNvCxnSpPr/>
          <p:nvPr/>
        </p:nvCxnSpPr>
        <p:spPr>
          <a:xfrm rot="10800000">
            <a:off x="2143108" y="2143116"/>
            <a:ext cx="1643074"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flipV="1">
            <a:off x="4143372" y="2000240"/>
            <a:ext cx="2500330" cy="14287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ovná spojovacia šípka 19"/>
          <p:cNvCxnSpPr/>
          <p:nvPr/>
        </p:nvCxnSpPr>
        <p:spPr>
          <a:xfrm rot="10800000">
            <a:off x="2000232" y="3143248"/>
            <a:ext cx="1857388"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Rovná spojovacia šípka 37"/>
          <p:cNvCxnSpPr/>
          <p:nvPr/>
        </p:nvCxnSpPr>
        <p:spPr>
          <a:xfrm>
            <a:off x="4071934" y="4786322"/>
            <a:ext cx="2643206"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Rovná spojovacia šípka 22"/>
          <p:cNvCxnSpPr/>
          <p:nvPr/>
        </p:nvCxnSpPr>
        <p:spPr>
          <a:xfrm rot="10800000">
            <a:off x="2143108" y="4000504"/>
            <a:ext cx="1785950"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Rovná spojovacia šípka 24"/>
          <p:cNvCxnSpPr>
            <a:endCxn id="11" idx="1"/>
          </p:cNvCxnSpPr>
          <p:nvPr/>
        </p:nvCxnSpPr>
        <p:spPr>
          <a:xfrm flipV="1">
            <a:off x="4071934" y="3029033"/>
            <a:ext cx="2286016" cy="1400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Rovná spojovacia šípka 27"/>
          <p:cNvCxnSpPr/>
          <p:nvPr/>
        </p:nvCxnSpPr>
        <p:spPr>
          <a:xfrm rot="10800000">
            <a:off x="2143108" y="5072074"/>
            <a:ext cx="1785950" cy="714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a:off x="4500562" y="5214950"/>
            <a:ext cx="2286016" cy="2857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Rovná spojovacia šípka 31"/>
          <p:cNvCxnSpPr/>
          <p:nvPr/>
        </p:nvCxnSpPr>
        <p:spPr>
          <a:xfrm rot="10800000" flipV="1">
            <a:off x="2000232" y="5214950"/>
            <a:ext cx="2928958" cy="7143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Rovná spojovacia šípka 43"/>
          <p:cNvCxnSpPr/>
          <p:nvPr/>
        </p:nvCxnSpPr>
        <p:spPr>
          <a:xfrm flipV="1">
            <a:off x="4857752" y="4143380"/>
            <a:ext cx="1714512"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 calcmode="lin" valueType="num">
                                      <p:cBhvr>
                                        <p:cTn id="43" dur="500" fill="hold"/>
                                        <p:tgtEl>
                                          <p:spTgt spid="18"/>
                                        </p:tgtEl>
                                        <p:attrNameLst>
                                          <p:attrName>style.rotation</p:attrName>
                                        </p:attrNameLst>
                                      </p:cBhvr>
                                      <p:tavLst>
                                        <p:tav tm="0">
                                          <p:val>
                                            <p:fltVal val="360"/>
                                          </p:val>
                                        </p:tav>
                                        <p:tav tm="100000">
                                          <p:val>
                                            <p:fltVal val="0"/>
                                          </p:val>
                                        </p:tav>
                                      </p:tavLst>
                                    </p:anim>
                                    <p:animEffect transition="in" filter="fade">
                                      <p:cBhvr>
                                        <p:cTn id="44" dur="500"/>
                                        <p:tgtEl>
                                          <p:spTgt spid="1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 calcmode="lin" valueType="num">
                                      <p:cBhvr>
                                        <p:cTn id="49" dur="500" fill="hold"/>
                                        <p:tgtEl>
                                          <p:spTgt spid="9"/>
                                        </p:tgtEl>
                                        <p:attrNameLst>
                                          <p:attrName>style.rotation</p:attrName>
                                        </p:attrNameLst>
                                      </p:cBhvr>
                                      <p:tavLst>
                                        <p:tav tm="0">
                                          <p:val>
                                            <p:fltVal val="360"/>
                                          </p:val>
                                        </p:tav>
                                        <p:tav tm="100000">
                                          <p:val>
                                            <p:fltVal val="0"/>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 calcmode="lin" valueType="num">
                                      <p:cBhvr>
                                        <p:cTn id="57" dur="500" fill="hold"/>
                                        <p:tgtEl>
                                          <p:spTgt spid="23"/>
                                        </p:tgtEl>
                                        <p:attrNameLst>
                                          <p:attrName>style.rotation</p:attrName>
                                        </p:attrNameLst>
                                      </p:cBhvr>
                                      <p:tavLst>
                                        <p:tav tm="0">
                                          <p:val>
                                            <p:fltVal val="360"/>
                                          </p:val>
                                        </p:tav>
                                        <p:tav tm="100000">
                                          <p:val>
                                            <p:fltVal val="0"/>
                                          </p:val>
                                        </p:tav>
                                      </p:tavLst>
                                    </p:anim>
                                    <p:animEffect transition="in" filter="fade">
                                      <p:cBhvr>
                                        <p:cTn id="58" dur="500"/>
                                        <p:tgtEl>
                                          <p:spTgt spid="23"/>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style.rotation</p:attrName>
                                        </p:attrNameLst>
                                      </p:cBhvr>
                                      <p:tavLst>
                                        <p:tav tm="0">
                                          <p:val>
                                            <p:fltVal val="360"/>
                                          </p:val>
                                        </p:tav>
                                        <p:tav tm="100000">
                                          <p:val>
                                            <p:fltVal val="0"/>
                                          </p:val>
                                        </p:tav>
                                      </p:tavLst>
                                    </p:anim>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 calcmode="lin" valueType="num">
                                      <p:cBhvr>
                                        <p:cTn id="71" dur="500" fill="hold"/>
                                        <p:tgtEl>
                                          <p:spTgt spid="25"/>
                                        </p:tgtEl>
                                        <p:attrNameLst>
                                          <p:attrName>style.rotation</p:attrName>
                                        </p:attrNameLst>
                                      </p:cBhvr>
                                      <p:tavLst>
                                        <p:tav tm="0">
                                          <p:val>
                                            <p:fltVal val="360"/>
                                          </p:val>
                                        </p:tav>
                                        <p:tav tm="100000">
                                          <p:val>
                                            <p:fltVal val="0"/>
                                          </p:val>
                                        </p:tav>
                                      </p:tavLst>
                                    </p:anim>
                                    <p:animEffect transition="in" filter="fade">
                                      <p:cBhvr>
                                        <p:cTn id="72" dur="500"/>
                                        <p:tgtEl>
                                          <p:spTgt spid="25"/>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style.rotation</p:attrName>
                                        </p:attrNameLst>
                                      </p:cBhvr>
                                      <p:tavLst>
                                        <p:tav tm="0">
                                          <p:val>
                                            <p:fltVal val="360"/>
                                          </p:val>
                                        </p:tav>
                                        <p:tav tm="100000">
                                          <p:val>
                                            <p:fltVal val="0"/>
                                          </p:val>
                                        </p:tav>
                                      </p:tavLst>
                                    </p:anim>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 calcmode="lin" valueType="num">
                                      <p:cBhvr>
                                        <p:cTn id="85" dur="500" fill="hold"/>
                                        <p:tgtEl>
                                          <p:spTgt spid="44"/>
                                        </p:tgtEl>
                                        <p:attrNameLst>
                                          <p:attrName>style.rotation</p:attrName>
                                        </p:attrNameLst>
                                      </p:cBhvr>
                                      <p:tavLst>
                                        <p:tav tm="0">
                                          <p:val>
                                            <p:fltVal val="360"/>
                                          </p:val>
                                        </p:tav>
                                        <p:tav tm="100000">
                                          <p:val>
                                            <p:fltVal val="0"/>
                                          </p:val>
                                        </p:tav>
                                      </p:tavLst>
                                    </p:anim>
                                    <p:animEffect transition="in" filter="fade">
                                      <p:cBhvr>
                                        <p:cTn id="86" dur="500"/>
                                        <p:tgtEl>
                                          <p:spTgt spid="44"/>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 calcmode="lin" valueType="num">
                                      <p:cBhvr>
                                        <p:cTn id="91" dur="500" fill="hold"/>
                                        <p:tgtEl>
                                          <p:spTgt spid="43"/>
                                        </p:tgtEl>
                                        <p:attrNameLst>
                                          <p:attrName>style.rotation</p:attrName>
                                        </p:attrNameLst>
                                      </p:cBhvr>
                                      <p:tavLst>
                                        <p:tav tm="0">
                                          <p:val>
                                            <p:fltVal val="360"/>
                                          </p:val>
                                        </p:tav>
                                        <p:tav tm="100000">
                                          <p:val>
                                            <p:fltVal val="0"/>
                                          </p:val>
                                        </p:tav>
                                      </p:tavLst>
                                    </p:anim>
                                    <p:animEffect transition="in" filter="fade">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 calcmode="lin" valueType="num">
                                      <p:cBhvr>
                                        <p:cTn id="99" dur="500" fill="hold"/>
                                        <p:tgtEl>
                                          <p:spTgt spid="38"/>
                                        </p:tgtEl>
                                        <p:attrNameLst>
                                          <p:attrName>style.rotation</p:attrName>
                                        </p:attrNameLst>
                                      </p:cBhvr>
                                      <p:tavLst>
                                        <p:tav tm="0">
                                          <p:val>
                                            <p:fltVal val="360"/>
                                          </p:val>
                                        </p:tav>
                                        <p:tav tm="100000">
                                          <p:val>
                                            <p:fltVal val="0"/>
                                          </p:val>
                                        </p:tav>
                                      </p:tavLst>
                                    </p:anim>
                                    <p:animEffect transition="in" filter="fade">
                                      <p:cBhvr>
                                        <p:cTn id="100" dur="500"/>
                                        <p:tgtEl>
                                          <p:spTgt spid="3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 calcmode="lin" valueType="num">
                                      <p:cBhvr>
                                        <p:cTn id="105" dur="500" fill="hold"/>
                                        <p:tgtEl>
                                          <p:spTgt spid="37"/>
                                        </p:tgtEl>
                                        <p:attrNameLst>
                                          <p:attrName>style.rotation</p:attrName>
                                        </p:attrNameLst>
                                      </p:cBhvr>
                                      <p:tavLst>
                                        <p:tav tm="0">
                                          <p:val>
                                            <p:fltVal val="360"/>
                                          </p:val>
                                        </p:tav>
                                        <p:tav tm="100000">
                                          <p:val>
                                            <p:fltVal val="0"/>
                                          </p:val>
                                        </p:tav>
                                      </p:tavLst>
                                    </p:anim>
                                    <p:animEffect transition="in" filter="fade">
                                      <p:cBhvr>
                                        <p:cTn id="106" dur="500"/>
                                        <p:tgtEl>
                                          <p:spTgt spid="37"/>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 calcmode="lin" valueType="num">
                                      <p:cBhvr>
                                        <p:cTn id="113" dur="500" fill="hold"/>
                                        <p:tgtEl>
                                          <p:spTgt spid="28"/>
                                        </p:tgtEl>
                                        <p:attrNameLst>
                                          <p:attrName>style.rotation</p:attrName>
                                        </p:attrNameLst>
                                      </p:cBhvr>
                                      <p:tavLst>
                                        <p:tav tm="0">
                                          <p:val>
                                            <p:fltVal val="360"/>
                                          </p:val>
                                        </p:tav>
                                        <p:tav tm="100000">
                                          <p:val>
                                            <p:fltVal val="0"/>
                                          </p:val>
                                        </p:tav>
                                      </p:tavLst>
                                    </p:anim>
                                    <p:animEffect transition="in" filter="fade">
                                      <p:cBhvr>
                                        <p:cTn id="114" dur="500"/>
                                        <p:tgtEl>
                                          <p:spTgt spid="28"/>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 calcmode="lin" valueType="num">
                                      <p:cBhvr>
                                        <p:cTn id="119" dur="500" fill="hold"/>
                                        <p:tgtEl>
                                          <p:spTgt spid="13"/>
                                        </p:tgtEl>
                                        <p:attrNameLst>
                                          <p:attrName>style.rotation</p:attrName>
                                        </p:attrNameLst>
                                      </p:cBhvr>
                                      <p:tavLst>
                                        <p:tav tm="0">
                                          <p:val>
                                            <p:fltVal val="360"/>
                                          </p:val>
                                        </p:tav>
                                        <p:tav tm="100000">
                                          <p:val>
                                            <p:fltVal val="0"/>
                                          </p:val>
                                        </p:tav>
                                      </p:tavLst>
                                    </p:anim>
                                    <p:animEffect transition="in" filter="fade">
                                      <p:cBhvr>
                                        <p:cTn id="120" dur="500"/>
                                        <p:tgtEl>
                                          <p:spTgt spid="13"/>
                                        </p:tgtEl>
                                      </p:cBhvr>
                                    </p:animEffect>
                                  </p:childTnLst>
                                </p:cTn>
                              </p:par>
                            </p:childTnLst>
                          </p:cTn>
                        </p:par>
                      </p:childTnLst>
                    </p:cTn>
                  </p:par>
                  <p:par>
                    <p:cTn id="121" fill="hold">
                      <p:stCondLst>
                        <p:cond delay="indefinite"/>
                      </p:stCondLst>
                      <p:childTnLst>
                        <p:par>
                          <p:cTn id="122" fill="hold">
                            <p:stCondLst>
                              <p:cond delay="0"/>
                            </p:stCondLst>
                            <p:childTnLst>
                              <p:par>
                                <p:cTn id="123" presetID="49" presetClass="entr" presetSubtype="0" decel="100000" fill="hold" nodeType="click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fltVal val="0"/>
                                          </p:val>
                                        </p:tav>
                                        <p:tav tm="100000">
                                          <p:val>
                                            <p:strVal val="#ppt_h"/>
                                          </p:val>
                                        </p:tav>
                                      </p:tavLst>
                                    </p:anim>
                                    <p:anim calcmode="lin" valueType="num">
                                      <p:cBhvr>
                                        <p:cTn id="127" dur="500" fill="hold"/>
                                        <p:tgtEl>
                                          <p:spTgt spid="29"/>
                                        </p:tgtEl>
                                        <p:attrNameLst>
                                          <p:attrName>style.rotation</p:attrName>
                                        </p:attrNameLst>
                                      </p:cBhvr>
                                      <p:tavLst>
                                        <p:tav tm="0">
                                          <p:val>
                                            <p:fltVal val="360"/>
                                          </p:val>
                                        </p:tav>
                                        <p:tav tm="100000">
                                          <p:val>
                                            <p:fltVal val="0"/>
                                          </p:val>
                                        </p:tav>
                                      </p:tavLst>
                                    </p:anim>
                                    <p:animEffect transition="in" filter="fade">
                                      <p:cBhvr>
                                        <p:cTn id="128" dur="500"/>
                                        <p:tgtEl>
                                          <p:spTgt spid="29"/>
                                        </p:tgtEl>
                                      </p:cBhvr>
                                    </p:animEffect>
                                  </p:childTnLst>
                                </p:cTn>
                              </p:par>
                              <p:par>
                                <p:cTn id="129" presetID="49" presetClass="entr" presetSubtype="0" decel="100000" fill="hold" grpId="0" nodeType="with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p:cTn id="131" dur="500" fill="hold"/>
                                        <p:tgtEl>
                                          <p:spTgt spid="12"/>
                                        </p:tgtEl>
                                        <p:attrNameLst>
                                          <p:attrName>ppt_w</p:attrName>
                                        </p:attrNameLst>
                                      </p:cBhvr>
                                      <p:tavLst>
                                        <p:tav tm="0">
                                          <p:val>
                                            <p:fltVal val="0"/>
                                          </p:val>
                                        </p:tav>
                                        <p:tav tm="100000">
                                          <p:val>
                                            <p:strVal val="#ppt_w"/>
                                          </p:val>
                                        </p:tav>
                                      </p:tavLst>
                                    </p:anim>
                                    <p:anim calcmode="lin" valueType="num">
                                      <p:cBhvr>
                                        <p:cTn id="132" dur="500" fill="hold"/>
                                        <p:tgtEl>
                                          <p:spTgt spid="12"/>
                                        </p:tgtEl>
                                        <p:attrNameLst>
                                          <p:attrName>ppt_h</p:attrName>
                                        </p:attrNameLst>
                                      </p:cBhvr>
                                      <p:tavLst>
                                        <p:tav tm="0">
                                          <p:val>
                                            <p:fltVal val="0"/>
                                          </p:val>
                                        </p:tav>
                                        <p:tav tm="100000">
                                          <p:val>
                                            <p:strVal val="#ppt_h"/>
                                          </p:val>
                                        </p:tav>
                                      </p:tavLst>
                                    </p:anim>
                                    <p:anim calcmode="lin" valueType="num">
                                      <p:cBhvr>
                                        <p:cTn id="133" dur="500" fill="hold"/>
                                        <p:tgtEl>
                                          <p:spTgt spid="12"/>
                                        </p:tgtEl>
                                        <p:attrNameLst>
                                          <p:attrName>style.rotation</p:attrName>
                                        </p:attrNameLst>
                                      </p:cBhvr>
                                      <p:tavLst>
                                        <p:tav tm="0">
                                          <p:val>
                                            <p:fltVal val="360"/>
                                          </p:val>
                                        </p:tav>
                                        <p:tav tm="100000">
                                          <p:val>
                                            <p:fltVal val="0"/>
                                          </p:val>
                                        </p:tav>
                                      </p:tavLst>
                                    </p:anim>
                                    <p:animEffect transition="in" filter="fade">
                                      <p:cBhvr>
                                        <p:cTn id="134" dur="500"/>
                                        <p:tgtEl>
                                          <p:spTgt spid="12"/>
                                        </p:tgtEl>
                                      </p:cBhvr>
                                    </p:animEffect>
                                  </p:childTnLst>
                                </p:cTn>
                              </p:par>
                            </p:childTnLst>
                          </p:cTn>
                        </p:par>
                      </p:childTnLst>
                    </p:cTn>
                  </p:par>
                  <p:par>
                    <p:cTn id="135" fill="hold">
                      <p:stCondLst>
                        <p:cond delay="indefinite"/>
                      </p:stCondLst>
                      <p:childTnLst>
                        <p:par>
                          <p:cTn id="136" fill="hold">
                            <p:stCondLst>
                              <p:cond delay="0"/>
                            </p:stCondLst>
                            <p:childTnLst>
                              <p:par>
                                <p:cTn id="137" presetID="49" presetClass="entr" presetSubtype="0" decel="100000" fill="hold" nodeType="click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500" fill="hold"/>
                                        <p:tgtEl>
                                          <p:spTgt spid="32"/>
                                        </p:tgtEl>
                                        <p:attrNameLst>
                                          <p:attrName>ppt_w</p:attrName>
                                        </p:attrNameLst>
                                      </p:cBhvr>
                                      <p:tavLst>
                                        <p:tav tm="0">
                                          <p:val>
                                            <p:fltVal val="0"/>
                                          </p:val>
                                        </p:tav>
                                        <p:tav tm="100000">
                                          <p:val>
                                            <p:strVal val="#ppt_w"/>
                                          </p:val>
                                        </p:tav>
                                      </p:tavLst>
                                    </p:anim>
                                    <p:anim calcmode="lin" valueType="num">
                                      <p:cBhvr>
                                        <p:cTn id="140" dur="500" fill="hold"/>
                                        <p:tgtEl>
                                          <p:spTgt spid="32"/>
                                        </p:tgtEl>
                                        <p:attrNameLst>
                                          <p:attrName>ppt_h</p:attrName>
                                        </p:attrNameLst>
                                      </p:cBhvr>
                                      <p:tavLst>
                                        <p:tav tm="0">
                                          <p:val>
                                            <p:fltVal val="0"/>
                                          </p:val>
                                        </p:tav>
                                        <p:tav tm="100000">
                                          <p:val>
                                            <p:strVal val="#ppt_h"/>
                                          </p:val>
                                        </p:tav>
                                      </p:tavLst>
                                    </p:anim>
                                    <p:anim calcmode="lin" valueType="num">
                                      <p:cBhvr>
                                        <p:cTn id="141" dur="500" fill="hold"/>
                                        <p:tgtEl>
                                          <p:spTgt spid="32"/>
                                        </p:tgtEl>
                                        <p:attrNameLst>
                                          <p:attrName>style.rotation</p:attrName>
                                        </p:attrNameLst>
                                      </p:cBhvr>
                                      <p:tavLst>
                                        <p:tav tm="0">
                                          <p:val>
                                            <p:fltVal val="360"/>
                                          </p:val>
                                        </p:tav>
                                        <p:tav tm="100000">
                                          <p:val>
                                            <p:fltVal val="0"/>
                                          </p:val>
                                        </p:tav>
                                      </p:tavLst>
                                    </p:anim>
                                    <p:animEffect transition="in" filter="fade">
                                      <p:cBhvr>
                                        <p:cTn id="142" dur="500"/>
                                        <p:tgtEl>
                                          <p:spTgt spid="32"/>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p:cTn id="145" dur="500" fill="hold"/>
                                        <p:tgtEl>
                                          <p:spTgt spid="14"/>
                                        </p:tgtEl>
                                        <p:attrNameLst>
                                          <p:attrName>ppt_w</p:attrName>
                                        </p:attrNameLst>
                                      </p:cBhvr>
                                      <p:tavLst>
                                        <p:tav tm="0">
                                          <p:val>
                                            <p:fltVal val="0"/>
                                          </p:val>
                                        </p:tav>
                                        <p:tav tm="100000">
                                          <p:val>
                                            <p:strVal val="#ppt_w"/>
                                          </p:val>
                                        </p:tav>
                                      </p:tavLst>
                                    </p:anim>
                                    <p:anim calcmode="lin" valueType="num">
                                      <p:cBhvr>
                                        <p:cTn id="146" dur="500" fill="hold"/>
                                        <p:tgtEl>
                                          <p:spTgt spid="14"/>
                                        </p:tgtEl>
                                        <p:attrNameLst>
                                          <p:attrName>ppt_h</p:attrName>
                                        </p:attrNameLst>
                                      </p:cBhvr>
                                      <p:tavLst>
                                        <p:tav tm="0">
                                          <p:val>
                                            <p:fltVal val="0"/>
                                          </p:val>
                                        </p:tav>
                                        <p:tav tm="100000">
                                          <p:val>
                                            <p:strVal val="#ppt_h"/>
                                          </p:val>
                                        </p:tav>
                                      </p:tavLst>
                                    </p:anim>
                                    <p:anim calcmode="lin" valueType="num">
                                      <p:cBhvr>
                                        <p:cTn id="147" dur="500" fill="hold"/>
                                        <p:tgtEl>
                                          <p:spTgt spid="14"/>
                                        </p:tgtEl>
                                        <p:attrNameLst>
                                          <p:attrName>style.rotation</p:attrName>
                                        </p:attrNameLst>
                                      </p:cBhvr>
                                      <p:tavLst>
                                        <p:tav tm="0">
                                          <p:val>
                                            <p:fltVal val="360"/>
                                          </p:val>
                                        </p:tav>
                                        <p:tav tm="100000">
                                          <p:val>
                                            <p:fltVal val="0"/>
                                          </p:val>
                                        </p:tav>
                                      </p:tavLst>
                                    </p:anim>
                                    <p:animEffect transition="in" filter="fade">
                                      <p:cBhvr>
                                        <p:cTn id="1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7" grpId="0"/>
      <p:bldP spid="6" grpId="0"/>
      <p:bldP spid="7" grpId="0"/>
      <p:bldP spid="9"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bčiansky">
  <a:themeElements>
    <a:clrScheme name="Vlastná 2">
      <a:dk1>
        <a:sysClr val="windowText" lastClr="000000"/>
      </a:dk1>
      <a:lt1>
        <a:sysClr val="window" lastClr="FFFFFF"/>
      </a:lt1>
      <a:dk2>
        <a:srgbClr val="00516B"/>
      </a:dk2>
      <a:lt2>
        <a:srgbClr val="00B0F0"/>
      </a:lt2>
      <a:accent1>
        <a:srgbClr val="D16349"/>
      </a:accent1>
      <a:accent2>
        <a:srgbClr val="CCB400"/>
      </a:accent2>
      <a:accent3>
        <a:srgbClr val="8CADAE"/>
      </a:accent3>
      <a:accent4>
        <a:srgbClr val="8C7B70"/>
      </a:accent4>
      <a:accent5>
        <a:srgbClr val="8FB08C"/>
      </a:accent5>
      <a:accent6>
        <a:srgbClr val="D19049"/>
      </a:accent6>
      <a:hlink>
        <a:srgbClr val="FFFFFF"/>
      </a:hlink>
      <a:folHlink>
        <a:srgbClr val="694F07"/>
      </a:folHlink>
    </a:clrScheme>
    <a:fontScheme name="Občiansky">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bčiansky">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1839</TotalTime>
  <Words>1106</Words>
  <Application>Microsoft Office PowerPoint</Application>
  <PresentationFormat>Prezentácia na obrazovke (4:3)</PresentationFormat>
  <Paragraphs>336</Paragraphs>
  <Slides>41</Slides>
  <Notes>6</Notes>
  <HiddenSlides>0</HiddenSlides>
  <MMClips>1</MMClips>
  <ScaleCrop>false</ScaleCrop>
  <HeadingPairs>
    <vt:vector size="4" baseType="variant">
      <vt:variant>
        <vt:lpstr>Motív</vt:lpstr>
      </vt:variant>
      <vt:variant>
        <vt:i4>1</vt:i4>
      </vt:variant>
      <vt:variant>
        <vt:lpstr>Nadpisy snímok</vt:lpstr>
      </vt:variant>
      <vt:variant>
        <vt:i4>41</vt:i4>
      </vt:variant>
    </vt:vector>
  </HeadingPairs>
  <TitlesOfParts>
    <vt:vector size="42" baseType="lpstr">
      <vt:lpstr>Občiansky</vt:lpstr>
      <vt:lpstr>Snímka 1</vt:lpstr>
      <vt:lpstr>Cieľ prezentácie</vt:lpstr>
      <vt:lpstr>Osnova:</vt:lpstr>
      <vt:lpstr>Počítač</vt:lpstr>
      <vt:lpstr>Základné delenie</vt:lpstr>
      <vt:lpstr>Zostava PC</vt:lpstr>
      <vt:lpstr>Výkonná časť  – základná jednotka</vt:lpstr>
      <vt:lpstr>Základná jednotka spredu</vt:lpstr>
      <vt:lpstr>Základná jednotka zozadu</vt:lpstr>
      <vt:lpstr>Základná jednotka z vnútra</vt:lpstr>
      <vt:lpstr>Základná doska (matičná doska)</vt:lpstr>
      <vt:lpstr>Procesor</vt:lpstr>
      <vt:lpstr>Snímka 13</vt:lpstr>
      <vt:lpstr>Snímka 14</vt:lpstr>
      <vt:lpstr>Snímka 15</vt:lpstr>
      <vt:lpstr>Ďalšie pamäte</vt:lpstr>
      <vt:lpstr>Pevný disk (Hard Disk)</vt:lpstr>
      <vt:lpstr>Pevný disk (Hard Disk)</vt:lpstr>
      <vt:lpstr>Pružný disk (disketa)</vt:lpstr>
      <vt:lpstr>Ako poskladať počítač</vt:lpstr>
      <vt:lpstr>Vstupné zariadenia</vt:lpstr>
      <vt:lpstr>Klávesnica</vt:lpstr>
      <vt:lpstr>Počítačová myš</vt:lpstr>
      <vt:lpstr>Výstupné zariadenie</vt:lpstr>
      <vt:lpstr>Monitor</vt:lpstr>
      <vt:lpstr>Prídavné zariadenia</vt:lpstr>
      <vt:lpstr>Grafická karta</vt:lpstr>
      <vt:lpstr>Zvuková karta</vt:lpstr>
      <vt:lpstr>Sieťová karta</vt:lpstr>
      <vt:lpstr>CD/DVD ROM mechanika</vt:lpstr>
      <vt:lpstr>Pamäťové média CD/DVD</vt:lpstr>
      <vt:lpstr>Skener</vt:lpstr>
      <vt:lpstr>Tablet</vt:lpstr>
      <vt:lpstr>Tlačiareň</vt:lpstr>
      <vt:lpstr>Ihličkové</vt:lpstr>
      <vt:lpstr>Atramentové</vt:lpstr>
      <vt:lpstr>Laserové</vt:lpstr>
      <vt:lpstr>Použitá literatúra</vt:lpstr>
      <vt:lpstr>Použitá literatúra</vt:lpstr>
      <vt:lpstr>Použitá literatúra</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Vlado</dc:creator>
  <cp:lastModifiedBy>Vlado</cp:lastModifiedBy>
  <cp:revision>117</cp:revision>
  <dcterms:created xsi:type="dcterms:W3CDTF">2012-04-06T10:54:24Z</dcterms:created>
  <dcterms:modified xsi:type="dcterms:W3CDTF">2012-10-24T08:56:48Z</dcterms:modified>
</cp:coreProperties>
</file>